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3" r:id="rId5"/>
    <p:sldId id="268" r:id="rId6"/>
    <p:sldId id="270" r:id="rId7"/>
    <p:sldId id="269" r:id="rId8"/>
    <p:sldId id="271" r:id="rId9"/>
    <p:sldId id="272" r:id="rId10"/>
    <p:sldId id="274" r:id="rId11"/>
    <p:sldId id="273" r:id="rId12"/>
    <p:sldId id="275" r:id="rId13"/>
    <p:sldId id="266" r:id="rId14"/>
    <p:sldId id="267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3\1%20cuatrimestre\ENCUESTAS%20DE%20SATISFACCION%20I%20CUATRIMEST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3\1%20cuatrimestre\ENCUESTAS%20DE%20SATISFACCION%20I%20CUATRIMEST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3\1%20cuatrimestre\ENCUESTAS%20DE%20SATISFACCION%20I%20CUATRIMEST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3\1%20cuatrimestre\ENCUESTAS%20DE%20SATISFACCION%20I%20CUATRIMEST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3\1%20cuatrimestre\ENCUESTAS%20DE%20SATISFACCION%20I%20CUATRIMEST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3\1%20cuatrimestre\ENCUESTAS%20DE%20SATISFACCION%20I%20CUATRIMEST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tenci&#243;n%20al%20ciudadano\ENCUESTA%20DE%20SATISFACCI&#211;N\2023\1%20cuatrimestre\ENCUESTAS%20DE%20SATISFACCION%20I%20CUATRIMEST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 CUATRIMESTRE.xlsx]Hoja3!TablaDinámica1</c:name>
    <c:fmtId val="5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Hoja3!$A$4:$A$6</c:f>
              <c:strCache>
                <c:ptCount val="2"/>
                <c:pt idx="0">
                  <c:v>Entidad Bomberil</c:v>
                </c:pt>
                <c:pt idx="1">
                  <c:v>Entidad Territorial</c:v>
                </c:pt>
              </c:strCache>
            </c:strRef>
          </c:cat>
          <c:val>
            <c:numRef>
              <c:f>Hoja3!$B$4:$B$6</c:f>
              <c:numCache>
                <c:formatCode>General</c:formatCode>
                <c:ptCount val="2"/>
                <c:pt idx="0">
                  <c:v>29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0-4D28-BFAB-BBDFD91AA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5346240"/>
        <c:axId val="1925354144"/>
      </c:barChart>
      <c:catAx>
        <c:axId val="192534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354144"/>
        <c:crosses val="autoZero"/>
        <c:auto val="1"/>
        <c:lblAlgn val="ctr"/>
        <c:lblOffset val="100"/>
        <c:noMultiLvlLbl val="0"/>
      </c:catAx>
      <c:valAx>
        <c:axId val="192535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34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 CUATRIMESTRE.xlsx]Hoja3!TablaDinámica3</c:name>
    <c:fmtId val="5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Hoja3!$B$40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AB-4DE6-8AAB-0A01FA8F05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AB-4DE6-8AAB-0A01FA8F05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AB-4DE6-8AAB-0A01FA8F05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AB-4DE6-8AAB-0A01FA8F055C}"/>
              </c:ext>
            </c:extLst>
          </c:dPt>
          <c:cat>
            <c:strRef>
              <c:f>Hoja3!$A$41:$A$45</c:f>
              <c:strCache>
                <c:ptCount val="4"/>
                <c:pt idx="0">
                  <c:v>Atención Personalizada</c:v>
                </c:pt>
                <c:pt idx="1">
                  <c:v>Chat institucional</c:v>
                </c:pt>
                <c:pt idx="2">
                  <c:v>Correo electrónico</c:v>
                </c:pt>
                <c:pt idx="3">
                  <c:v>Teléfono o celular</c:v>
                </c:pt>
              </c:strCache>
            </c:strRef>
          </c:cat>
          <c:val>
            <c:numRef>
              <c:f>Hoja3!$B$41:$B$45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AB-4DE6-8AAB-0A01FA8F0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 CUATRIMESTRE.xlsx]Hoja3!TablaDinámica2</c:name>
    <c:fmtId val="6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Hoja3!$B$16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Hoja3!$A$17:$A$33</c:f>
              <c:strCache>
                <c:ptCount val="16"/>
                <c:pt idx="0">
                  <c:v>Antioquia</c:v>
                </c:pt>
                <c:pt idx="1">
                  <c:v>Bolivar</c:v>
                </c:pt>
                <c:pt idx="2">
                  <c:v>Boyacá </c:v>
                </c:pt>
                <c:pt idx="3">
                  <c:v>Caldas</c:v>
                </c:pt>
                <c:pt idx="4">
                  <c:v>Cesar </c:v>
                </c:pt>
                <c:pt idx="5">
                  <c:v>Chocó</c:v>
                </c:pt>
                <c:pt idx="6">
                  <c:v>Córdoba </c:v>
                </c:pt>
                <c:pt idx="7">
                  <c:v>Cundinamarca </c:v>
                </c:pt>
                <c:pt idx="8">
                  <c:v>Meta</c:v>
                </c:pt>
                <c:pt idx="9">
                  <c:v>Nariño</c:v>
                </c:pt>
                <c:pt idx="10">
                  <c:v>Putumayo</c:v>
                </c:pt>
                <c:pt idx="11">
                  <c:v>Santander</c:v>
                </c:pt>
                <c:pt idx="12">
                  <c:v>SUCRE</c:v>
                </c:pt>
                <c:pt idx="13">
                  <c:v>Tolima </c:v>
                </c:pt>
                <c:pt idx="14">
                  <c:v>Valle del Cauca</c:v>
                </c:pt>
                <c:pt idx="15">
                  <c:v>Vichada </c:v>
                </c:pt>
              </c:strCache>
            </c:strRef>
          </c:cat>
          <c:val>
            <c:numRef>
              <c:f>Hoja3!$B$17:$B$33</c:f>
              <c:numCache>
                <c:formatCode>General</c:formatCode>
                <c:ptCount val="16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  <c:pt idx="12">
                  <c:v>1</c:v>
                </c:pt>
                <c:pt idx="13">
                  <c:v>3</c:v>
                </c:pt>
                <c:pt idx="14">
                  <c:v>3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2-462C-98F4-9657D9BBD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9003328"/>
        <c:axId val="1928997504"/>
      </c:barChart>
      <c:catAx>
        <c:axId val="192900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997504"/>
        <c:crosses val="autoZero"/>
        <c:auto val="1"/>
        <c:lblAlgn val="ctr"/>
        <c:lblOffset val="100"/>
        <c:noMultiLvlLbl val="0"/>
      </c:catAx>
      <c:valAx>
        <c:axId val="192899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00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 CUATRIMESTRE.xlsx]Hoja3!TablaDinámica4</c:name>
    <c:fmtId val="16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Hoja3!$B$52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Hoja3!$A$53:$A$56</c:f>
              <c:strCache>
                <c:ptCount val="3"/>
                <c:pt idx="0">
                  <c:v>Aceptable</c:v>
                </c:pt>
                <c:pt idx="1">
                  <c:v>Bueno</c:v>
                </c:pt>
                <c:pt idx="2">
                  <c:v>Excelente</c:v>
                </c:pt>
              </c:strCache>
            </c:strRef>
          </c:cat>
          <c:val>
            <c:numRef>
              <c:f>Hoja3!$B$53:$B$56</c:f>
              <c:numCache>
                <c:formatCode>General</c:formatCode>
                <c:ptCount val="3"/>
                <c:pt idx="0">
                  <c:v>1</c:v>
                </c:pt>
                <c:pt idx="1">
                  <c:v>8</c:v>
                </c:pt>
                <c:pt idx="2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68-466A-9EE8-BB337C807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7506944"/>
        <c:axId val="1747503616"/>
      </c:lineChart>
      <c:catAx>
        <c:axId val="174750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503616"/>
        <c:crosses val="autoZero"/>
        <c:auto val="1"/>
        <c:lblAlgn val="ctr"/>
        <c:lblOffset val="100"/>
        <c:noMultiLvlLbl val="0"/>
      </c:catAx>
      <c:valAx>
        <c:axId val="174750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50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 CUATRIMESTRE.xlsx]Hoja3!TablaDinámica5</c:name>
    <c:fmtId val="17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Hoja3!$B$67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Hoja3!$A$68:$A$70</c:f>
              <c:strCache>
                <c:ptCount val="2"/>
                <c:pt idx="0">
                  <c:v>Bueno</c:v>
                </c:pt>
                <c:pt idx="1">
                  <c:v>Excelente</c:v>
                </c:pt>
              </c:strCache>
            </c:strRef>
          </c:cat>
          <c:val>
            <c:numRef>
              <c:f>Hoja3!$B$68:$B$70</c:f>
              <c:numCache>
                <c:formatCode>General</c:formatCode>
                <c:ptCount val="2"/>
                <c:pt idx="0">
                  <c:v>9</c:v>
                </c:pt>
                <c:pt idx="1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FC-4157-9EC2-6CC040E9A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9000000"/>
        <c:axId val="1929001664"/>
      </c:lineChart>
      <c:catAx>
        <c:axId val="19290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001664"/>
        <c:crosses val="autoZero"/>
        <c:auto val="1"/>
        <c:lblAlgn val="ctr"/>
        <c:lblOffset val="100"/>
        <c:noMultiLvlLbl val="0"/>
      </c:catAx>
      <c:valAx>
        <c:axId val="192900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00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 CUATRIMESTRE.xlsx]Hoja3!TablaDinámica6</c:name>
    <c:fmtId val="10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cked"/>
        <c:varyColors val="0"/>
        <c:ser>
          <c:idx val="0"/>
          <c:order val="0"/>
          <c:tx>
            <c:strRef>
              <c:f>Hoja3!$B$80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Hoja3!$A$81:$A$84</c:f>
              <c:strCache>
                <c:ptCount val="3"/>
                <c:pt idx="0">
                  <c:v>Aceptable</c:v>
                </c:pt>
                <c:pt idx="1">
                  <c:v>Bueno</c:v>
                </c:pt>
                <c:pt idx="2">
                  <c:v>Excelente</c:v>
                </c:pt>
              </c:strCache>
            </c:strRef>
          </c:cat>
          <c:val>
            <c:numRef>
              <c:f>Hoja3!$B$81:$B$84</c:f>
              <c:numCache>
                <c:formatCode>General</c:formatCode>
                <c:ptCount val="3"/>
                <c:pt idx="0">
                  <c:v>1</c:v>
                </c:pt>
                <c:pt idx="1">
                  <c:v>7</c:v>
                </c:pt>
                <c:pt idx="2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53-4760-A202-D8CDE072C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5349568"/>
        <c:axId val="1925358304"/>
      </c:lineChart>
      <c:catAx>
        <c:axId val="192534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358304"/>
        <c:crosses val="autoZero"/>
        <c:auto val="1"/>
        <c:lblAlgn val="ctr"/>
        <c:lblOffset val="100"/>
        <c:noMultiLvlLbl val="0"/>
      </c:catAx>
      <c:valAx>
        <c:axId val="192535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34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[ENCUESTAS DE SATISFACCION I CUATRIMESTRE.xlsx]Hoja3!TablaDinámica7</c:name>
    <c:fmtId val="10"/>
  </c:pivotSource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Hoja3!$B$95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Hoja3!$A$96:$A$99</c:f>
              <c:strCache>
                <c:ptCount val="3"/>
                <c:pt idx="0">
                  <c:v>Bueno</c:v>
                </c:pt>
                <c:pt idx="1">
                  <c:v>Deficiente</c:v>
                </c:pt>
                <c:pt idx="2">
                  <c:v>Excelente</c:v>
                </c:pt>
              </c:strCache>
            </c:strRef>
          </c:cat>
          <c:val>
            <c:numRef>
              <c:f>Hoja3!$B$96:$B$99</c:f>
              <c:numCache>
                <c:formatCode>General</c:formatCode>
                <c:ptCount val="3"/>
                <c:pt idx="0">
                  <c:v>11</c:v>
                </c:pt>
                <c:pt idx="1">
                  <c:v>1</c:v>
                </c:pt>
                <c:pt idx="2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3E-439D-834E-BA22A58FD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4147296"/>
        <c:axId val="2084138560"/>
      </c:lineChart>
      <c:catAx>
        <c:axId val="208414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138560"/>
        <c:crosses val="autoZero"/>
        <c:auto val="1"/>
        <c:lblAlgn val="ctr"/>
        <c:lblOffset val="100"/>
        <c:noMultiLvlLbl val="0"/>
      </c:catAx>
      <c:valAx>
        <c:axId val="208413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14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240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93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43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306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19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9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507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77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206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29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72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22F4B-5742-45CB-BDCA-484F69801ADB}" type="datetimeFigureOut">
              <a:rPr lang="es-CO" smtClean="0"/>
              <a:t>21/04/2023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E691-3442-49EF-B03B-7CE69C1B0F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562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16441" y="1967489"/>
            <a:ext cx="75621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INFORME </a:t>
            </a:r>
            <a:r>
              <a:rPr lang="es-MX" sz="2800" b="1" dirty="0">
                <a:solidFill>
                  <a:srgbClr val="002060"/>
                </a:solidFill>
                <a:latin typeface="Helvetica LT Std" panose="020B0704020202030204" pitchFamily="34" charset="0"/>
              </a:rPr>
              <a:t>ENCUESTAS DE SATISFACCIÓN DE USUARIOS</a:t>
            </a:r>
          </a:p>
          <a:p>
            <a:pPr algn="ctr"/>
            <a:r>
              <a:rPr lang="es-MX" sz="2800" b="1" dirty="0">
                <a:solidFill>
                  <a:srgbClr val="002060"/>
                </a:solidFill>
                <a:latin typeface="Helvetica LT Std" panose="020B0704020202030204" pitchFamily="34" charset="0"/>
              </a:rPr>
              <a:t> </a:t>
            </a:r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PRIMER </a:t>
            </a:r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CUATRIMESTRE</a:t>
            </a:r>
          </a:p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Helvetica LT Std" panose="020B0704020202030204" pitchFamily="34" charset="0"/>
              </a:rPr>
              <a:t>2023</a:t>
            </a:r>
            <a:endParaRPr lang="es-MX" sz="2800" b="1" dirty="0">
              <a:solidFill>
                <a:srgbClr val="002060"/>
              </a:solidFill>
              <a:latin typeface="Helvetica LT Std" panose="020B0704020202030204" pitchFamily="34" charset="0"/>
            </a:endParaRPr>
          </a:p>
          <a:p>
            <a:endParaRPr lang="es-CO" sz="7200" b="1" dirty="0">
              <a:solidFill>
                <a:srgbClr val="002060"/>
              </a:solidFill>
              <a:latin typeface="Helvetica LT Std" panose="020B0704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105862" y="4062939"/>
            <a:ext cx="75621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002060"/>
                </a:solidFill>
                <a:latin typeface="Helvetica LT Std Light" panose="020B0403020202020204" pitchFamily="34" charset="0"/>
              </a:rPr>
              <a:t>GESTIÓN ATENCIÓN </a:t>
            </a:r>
            <a:r>
              <a:rPr lang="es-ES" sz="3200" b="1" dirty="0">
                <a:solidFill>
                  <a:srgbClr val="002060"/>
                </a:solidFill>
                <a:latin typeface="Helvetica LT Std Light" panose="020B0403020202020204" pitchFamily="34" charset="0"/>
              </a:rPr>
              <a:t>AL USUARIO</a:t>
            </a:r>
          </a:p>
          <a:p>
            <a:endParaRPr lang="es-CO" sz="3600" b="1" dirty="0">
              <a:solidFill>
                <a:srgbClr val="002060"/>
              </a:solidFill>
              <a:latin typeface="Helvetica LT Std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2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3" name="Rectángulo 2"/>
          <p:cNvSpPr/>
          <p:nvPr/>
        </p:nvSpPr>
        <p:spPr>
          <a:xfrm>
            <a:off x="2179782" y="916816"/>
            <a:ext cx="6650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TIEMPO DE ESPERA PARA ATENCION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O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RESPUESTA 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46981"/>
              </p:ext>
            </p:extLst>
          </p:nvPr>
        </p:nvGraphicFramePr>
        <p:xfrm>
          <a:off x="1177289" y="2832830"/>
          <a:ext cx="4533900" cy="9620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1367992857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91880089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Tiempo de espera para atención o respuesta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8291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8325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Deficiente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5702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52890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4892178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644503"/>
              </p:ext>
            </p:extLst>
          </p:nvPr>
        </p:nvGraphicFramePr>
        <p:xfrm>
          <a:off x="6295506" y="17498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45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2554941" y="522011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227761" y="1612077"/>
            <a:ext cx="10326930" cy="3636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algn="just">
              <a:lnSpc>
                <a:spcPct val="100000"/>
              </a:lnSpc>
              <a:tabLst>
                <a:tab pos="299085" algn="l"/>
              </a:tabLst>
            </a:pPr>
            <a:r>
              <a:rPr lang="es-CO" sz="1600" dirty="0" smtClean="0">
                <a:latin typeface="Arial "/>
                <a:cs typeface="Calibri"/>
              </a:rPr>
              <a:t>Teniendo en cuenta las preguntas de satisfacción de servicio podemos concluir que:</a:t>
            </a: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lang="es-CO" sz="1600" dirty="0" smtClean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 err="1" smtClean="0">
                <a:latin typeface="Arial "/>
                <a:cs typeface="Calibri"/>
              </a:rPr>
              <a:t>So</a:t>
            </a:r>
            <a:r>
              <a:rPr sz="1600" spc="-10" dirty="0" err="1" smtClean="0">
                <a:latin typeface="Arial "/>
                <a:cs typeface="Calibri"/>
              </a:rPr>
              <a:t>b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20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alidad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es</a:t>
            </a:r>
            <a:r>
              <a:rPr sz="1600" spc="-10" dirty="0">
                <a:latin typeface="Arial "/>
                <a:cs typeface="Calibri"/>
              </a:rPr>
              <a:t>pu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5" dirty="0">
                <a:latin typeface="Arial "/>
                <a:cs typeface="Calibri"/>
              </a:rPr>
              <a:t>st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s</a:t>
            </a:r>
            <a:r>
              <a:rPr sz="1600" spc="5" dirty="0" smtClean="0">
                <a:latin typeface="Arial "/>
                <a:cs typeface="Calibri"/>
              </a:rPr>
              <a:t>o</a:t>
            </a:r>
            <a:r>
              <a:rPr sz="1600" dirty="0" smtClean="0">
                <a:latin typeface="Arial "/>
                <a:cs typeface="Calibri"/>
              </a:rPr>
              <a:t>lici</a:t>
            </a:r>
            <a:r>
              <a:rPr sz="1600" spc="-5" dirty="0" smtClean="0">
                <a:latin typeface="Arial "/>
                <a:cs typeface="Calibri"/>
              </a:rPr>
              <a:t>t</a:t>
            </a:r>
            <a:r>
              <a:rPr sz="1600" spc="-10" dirty="0" smtClean="0">
                <a:latin typeface="Arial "/>
                <a:cs typeface="Calibri"/>
              </a:rPr>
              <a:t>ud</a:t>
            </a:r>
            <a:r>
              <a:rPr sz="1600" dirty="0" smtClean="0">
                <a:latin typeface="Arial "/>
                <a:cs typeface="Calibri"/>
              </a:rPr>
              <a:t>es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e</a:t>
            </a:r>
            <a:r>
              <a:rPr sz="1600" dirty="0" smtClean="0">
                <a:latin typeface="Arial "/>
                <a:cs typeface="Calibri"/>
              </a:rPr>
              <a:t>l</a:t>
            </a:r>
            <a:r>
              <a:rPr lang="es-CO" sz="1600" spc="-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76</a:t>
            </a:r>
            <a:r>
              <a:rPr lang="es-CO" sz="1600" spc="-5" dirty="0" smtClean="0">
                <a:latin typeface="Arial "/>
                <a:cs typeface="Calibri"/>
              </a:rPr>
              <a:t>,47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(</a:t>
            </a:r>
            <a:r>
              <a:rPr lang="es-CO" sz="1600" spc="-5" dirty="0" smtClean="0">
                <a:latin typeface="Arial "/>
                <a:cs typeface="Calibri"/>
              </a:rPr>
              <a:t>26</a:t>
            </a:r>
            <a:r>
              <a:rPr sz="1600" dirty="0" smtClean="0">
                <a:latin typeface="Arial "/>
                <a:cs typeface="Calibri"/>
              </a:rPr>
              <a:t>)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in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ó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0" dirty="0" err="1">
                <a:latin typeface="Arial "/>
                <a:cs typeface="Calibri"/>
              </a:rPr>
              <a:t>c</a:t>
            </a:r>
            <a:r>
              <a:rPr sz="1600" dirty="0" err="1">
                <a:latin typeface="Arial "/>
                <a:cs typeface="Calibri"/>
              </a:rPr>
              <a:t>omo</a:t>
            </a:r>
            <a:r>
              <a:rPr sz="1600" spc="-15" dirty="0">
                <a:latin typeface="Arial "/>
                <a:cs typeface="Calibri"/>
              </a:rPr>
              <a:t> </a:t>
            </a:r>
            <a:r>
              <a:rPr sz="1600" spc="-30" dirty="0" err="1" smtClean="0">
                <a:latin typeface="Arial "/>
                <a:cs typeface="Calibri"/>
              </a:rPr>
              <a:t>e</a:t>
            </a:r>
            <a:r>
              <a:rPr sz="1600" spc="-35" dirty="0" err="1" smtClean="0">
                <a:latin typeface="Arial "/>
                <a:cs typeface="Calibri"/>
              </a:rPr>
              <a:t>x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el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5" dirty="0" err="1" smtClean="0">
                <a:latin typeface="Arial "/>
                <a:cs typeface="Calibri"/>
              </a:rPr>
              <a:t>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lang="es-CO" sz="160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20,59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>
                <a:latin typeface="Arial "/>
                <a:cs typeface="Calibri"/>
              </a:rPr>
              <a:t>7</a:t>
            </a:r>
            <a:r>
              <a:rPr sz="1600" dirty="0" smtClean="0">
                <a:latin typeface="Arial "/>
                <a:cs typeface="Calibri"/>
              </a:rPr>
              <a:t>) </a:t>
            </a:r>
            <a:r>
              <a:rPr sz="1600" spc="-10" dirty="0" err="1" smtClean="0">
                <a:latin typeface="Arial "/>
                <a:cs typeface="Calibri"/>
              </a:rPr>
              <a:t>bu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lang="es-CO" sz="1600" dirty="0" smtClean="0">
                <a:latin typeface="Arial "/>
                <a:cs typeface="Calibri"/>
              </a:rPr>
              <a:t>.</a:t>
            </a: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endParaRPr sz="16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CO" sz="1600" spc="5" dirty="0" smtClean="0">
                <a:latin typeface="Arial "/>
                <a:cs typeface="Calibri"/>
              </a:rPr>
              <a:t>S</a:t>
            </a:r>
            <a:r>
              <a:rPr sz="1600" spc="5" dirty="0" err="1" smtClean="0">
                <a:latin typeface="Arial "/>
                <a:cs typeface="Calibri"/>
              </a:rPr>
              <a:t>o</a:t>
            </a:r>
            <a:r>
              <a:rPr sz="1600" spc="-10" dirty="0" err="1" smtClean="0">
                <a:latin typeface="Arial "/>
                <a:cs typeface="Calibri"/>
              </a:rPr>
              <a:t>b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5" dirty="0" smtClean="0">
                <a:latin typeface="Arial "/>
                <a:cs typeface="Calibri"/>
              </a:rPr>
              <a:t> e</a:t>
            </a:r>
            <a:r>
              <a:rPr sz="1600" dirty="0" smtClean="0">
                <a:latin typeface="Arial "/>
                <a:cs typeface="Calibri"/>
              </a:rPr>
              <a:t>l </a:t>
            </a:r>
            <a:r>
              <a:rPr sz="1600" dirty="0" err="1" smtClean="0">
                <a:latin typeface="Arial "/>
                <a:cs typeface="Calibri"/>
              </a:rPr>
              <a:t>ti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mp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d</a:t>
            </a:r>
            <a:r>
              <a:rPr sz="1600" dirty="0" smtClean="0">
                <a:latin typeface="Arial "/>
                <a:cs typeface="Calibri"/>
              </a:rPr>
              <a:t>e </a:t>
            </a:r>
            <a:r>
              <a:rPr sz="1600" dirty="0" err="1" smtClean="0">
                <a:latin typeface="Arial "/>
                <a:cs typeface="Calibri"/>
              </a:rPr>
              <a:t>es</a:t>
            </a:r>
            <a:r>
              <a:rPr sz="1600" spc="-10" dirty="0" err="1" smtClean="0">
                <a:latin typeface="Arial "/>
                <a:cs typeface="Calibri"/>
              </a:rPr>
              <a:t>p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p</a:t>
            </a:r>
            <a:r>
              <a:rPr sz="1600" dirty="0" smtClean="0">
                <a:latin typeface="Arial "/>
                <a:cs typeface="Calibri"/>
              </a:rPr>
              <a:t>a</a:t>
            </a:r>
            <a:r>
              <a:rPr sz="1600" spc="-25" dirty="0" smtClean="0">
                <a:latin typeface="Arial "/>
                <a:cs typeface="Calibri"/>
              </a:rPr>
              <a:t>r</a:t>
            </a:r>
            <a:r>
              <a:rPr sz="1600" dirty="0" smtClean="0">
                <a:latin typeface="Arial "/>
                <a:cs typeface="Calibri"/>
              </a:rPr>
              <a:t>a</a:t>
            </a:r>
            <a:r>
              <a:rPr sz="1600" spc="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la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15" dirty="0" err="1" smtClean="0">
                <a:latin typeface="Arial "/>
                <a:cs typeface="Calibri"/>
              </a:rPr>
              <a:t>at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nc</a:t>
            </a:r>
            <a:r>
              <a:rPr sz="1600" dirty="0" err="1" smtClean="0">
                <a:latin typeface="Arial "/>
                <a:cs typeface="Calibri"/>
              </a:rPr>
              <a:t>ión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64</a:t>
            </a:r>
            <a:r>
              <a:rPr lang="es-CO" sz="1600" spc="-5" dirty="0" smtClean="0">
                <a:latin typeface="Arial "/>
                <a:cs typeface="Calibri"/>
              </a:rPr>
              <a:t>,71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 smtClean="0">
                <a:latin typeface="Arial "/>
                <a:cs typeface="Calibri"/>
              </a:rPr>
              <a:t>22</a:t>
            </a:r>
            <a:r>
              <a:rPr sz="1600" dirty="0" smtClean="0">
                <a:latin typeface="Arial "/>
                <a:cs typeface="Calibri"/>
              </a:rPr>
              <a:t>)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ali</a:t>
            </a:r>
            <a:r>
              <a:rPr sz="1600" spc="5" dirty="0" err="1" smtClean="0">
                <a:latin typeface="Arial "/>
                <a:cs typeface="Calibri"/>
              </a:rPr>
              <a:t>f</a:t>
            </a:r>
            <a:r>
              <a:rPr sz="1600" dirty="0" err="1" smtClean="0">
                <a:latin typeface="Arial "/>
                <a:cs typeface="Calibri"/>
              </a:rPr>
              <a:t>i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on</a:t>
            </a:r>
            <a:r>
              <a:rPr sz="1600" spc="-20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omo</a:t>
            </a:r>
            <a:r>
              <a:rPr sz="1600" spc="-15" dirty="0" smtClean="0">
                <a:latin typeface="Arial "/>
                <a:cs typeface="Calibri"/>
              </a:rPr>
              <a:t> </a:t>
            </a:r>
            <a:r>
              <a:rPr sz="1600" spc="-30" dirty="0" err="1" smtClean="0">
                <a:latin typeface="Arial "/>
                <a:cs typeface="Calibri"/>
              </a:rPr>
              <a:t>e</a:t>
            </a:r>
            <a:r>
              <a:rPr sz="1600" spc="-35" dirty="0" err="1" smtClean="0">
                <a:latin typeface="Arial "/>
                <a:cs typeface="Calibri"/>
              </a:rPr>
              <a:t>x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el</a:t>
            </a:r>
            <a:r>
              <a:rPr sz="1600" spc="-5" dirty="0" err="1" smtClean="0">
                <a:latin typeface="Arial "/>
                <a:cs typeface="Calibri"/>
              </a:rPr>
              <a:t>e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5" dirty="0" err="1" smtClean="0">
                <a:latin typeface="Arial "/>
                <a:cs typeface="Calibri"/>
              </a:rPr>
              <a:t>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lang="es-CO" sz="1600" dirty="0" smtClean="0">
                <a:latin typeface="Arial "/>
                <a:cs typeface="Calibri"/>
              </a:rPr>
              <a:t>, </a:t>
            </a:r>
            <a:r>
              <a:rPr lang="es-CO" sz="1600" dirty="0" smtClean="0">
                <a:latin typeface="Arial "/>
                <a:cs typeface="Calibri"/>
              </a:rPr>
              <a:t>3</a:t>
            </a:r>
            <a:r>
              <a:rPr lang="es-CO" sz="1600" dirty="0" smtClean="0">
                <a:latin typeface="Arial "/>
                <a:cs typeface="Calibri"/>
              </a:rPr>
              <a:t>2</a:t>
            </a:r>
            <a:r>
              <a:rPr lang="es-CO" sz="1600" spc="25" dirty="0" smtClean="0">
                <a:latin typeface="Arial "/>
                <a:cs typeface="Calibri"/>
              </a:rPr>
              <a:t>,35</a:t>
            </a:r>
            <a:r>
              <a:rPr sz="1600" dirty="0" smtClean="0">
                <a:latin typeface="Arial "/>
                <a:cs typeface="Calibri"/>
              </a:rPr>
              <a:t>%</a:t>
            </a:r>
            <a:r>
              <a:rPr sz="1600" spc="10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(</a:t>
            </a:r>
            <a:r>
              <a:rPr lang="es-CO" sz="1600" spc="-10" dirty="0" smtClean="0">
                <a:latin typeface="Arial "/>
                <a:cs typeface="Calibri"/>
              </a:rPr>
              <a:t>11</a:t>
            </a:r>
            <a:r>
              <a:rPr sz="1600" dirty="0" smtClean="0">
                <a:latin typeface="Arial "/>
                <a:cs typeface="Calibri"/>
              </a:rPr>
              <a:t>) </a:t>
            </a:r>
            <a:r>
              <a:rPr sz="1600" spc="-10" dirty="0" err="1" smtClean="0">
                <a:latin typeface="Arial "/>
                <a:cs typeface="Calibri"/>
              </a:rPr>
              <a:t>bu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dirty="0" smtClean="0">
                <a:latin typeface="Arial "/>
                <a:cs typeface="Calibri"/>
              </a:rPr>
              <a:t>.</a:t>
            </a:r>
          </a:p>
          <a:p>
            <a:pPr algn="just">
              <a:lnSpc>
                <a:spcPts val="650"/>
              </a:lnSpc>
              <a:spcBef>
                <a:spcPts val="30"/>
              </a:spcBef>
              <a:buFont typeface="Arial"/>
              <a:buChar char="•"/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05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3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erio</a:t>
            </a:r>
            <a:r>
              <a:rPr sz="1600" spc="-114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,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su</a:t>
            </a:r>
            <a:r>
              <a:rPr sz="1600" dirty="0">
                <a:latin typeface="Arial "/>
                <a:cs typeface="Calibri"/>
              </a:rPr>
              <a:t>gie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iali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ar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fu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io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ari</a:t>
            </a:r>
            <a:r>
              <a:rPr sz="1600" spc="5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y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3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5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s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as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rm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o </a:t>
            </a:r>
            <a:r>
              <a:rPr sz="1600" spc="-12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5" dirty="0">
                <a:latin typeface="Arial "/>
                <a:cs typeface="Calibri"/>
              </a:rPr>
              <a:t> </a:t>
            </a:r>
            <a:r>
              <a:rPr sz="1600" spc="5" dirty="0" err="1">
                <a:latin typeface="Arial "/>
                <a:cs typeface="Calibri"/>
              </a:rPr>
              <a:t>d</a:t>
            </a:r>
            <a:r>
              <a:rPr sz="1600" dirty="0" err="1">
                <a:latin typeface="Arial "/>
                <a:cs typeface="Calibri"/>
              </a:rPr>
              <a:t>eben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diligenciar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114" dirty="0" smtClean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suarios </a:t>
            </a:r>
            <a:r>
              <a:rPr sz="1600" spc="-114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ali</a:t>
            </a:r>
            <a:r>
              <a:rPr sz="1600" spc="5" dirty="0">
                <a:latin typeface="Arial "/>
                <a:cs typeface="Calibri"/>
              </a:rPr>
              <a:t>f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ión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12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</a:t>
            </a:r>
            <a:r>
              <a:rPr sz="1600" spc="-15" dirty="0" err="1" smtClean="0">
                <a:latin typeface="Arial "/>
                <a:cs typeface="Calibri"/>
              </a:rPr>
              <a:t>at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10" dirty="0" err="1" smtClean="0">
                <a:latin typeface="Arial "/>
                <a:cs typeface="Calibri"/>
              </a:rPr>
              <a:t>nc</a:t>
            </a:r>
            <a:r>
              <a:rPr sz="1600" dirty="0" err="1" smtClean="0">
                <a:latin typeface="Arial "/>
                <a:cs typeface="Calibri"/>
              </a:rPr>
              <a:t>ión</a:t>
            </a:r>
            <a:r>
              <a:rPr lang="es-CO" sz="1600" dirty="0" smtClean="0">
                <a:latin typeface="Arial "/>
                <a:cs typeface="Calibri"/>
              </a:rPr>
              <a:t> para tener una amplia información sobre la calidad de los servicios </a:t>
            </a:r>
            <a:endParaRPr sz="1600" dirty="0">
              <a:latin typeface="Arial "/>
              <a:cs typeface="Calibri"/>
            </a:endParaRPr>
          </a:p>
          <a:p>
            <a:pPr algn="just">
              <a:lnSpc>
                <a:spcPts val="650"/>
              </a:lnSpc>
              <a:spcBef>
                <a:spcPts val="31"/>
              </a:spcBef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050" dirty="0">
              <a:latin typeface="Arial 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Arial "/>
                <a:cs typeface="Calibri"/>
              </a:rPr>
              <a:t>Se</a:t>
            </a:r>
            <a:r>
              <a:rPr sz="1600" spc="-20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eali</a:t>
            </a:r>
            <a:r>
              <a:rPr sz="1600" spc="-30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 err="1">
                <a:latin typeface="Arial "/>
                <a:cs typeface="Calibri"/>
              </a:rPr>
              <a:t>i</a:t>
            </a:r>
            <a:r>
              <a:rPr sz="1600" spc="-20" dirty="0" err="1">
                <a:latin typeface="Arial "/>
                <a:cs typeface="Calibri"/>
              </a:rPr>
              <a:t>nf</a:t>
            </a:r>
            <a:r>
              <a:rPr sz="1600" dirty="0" err="1">
                <a:latin typeface="Arial "/>
                <a:cs typeface="Calibri"/>
              </a:rPr>
              <a:t>or</a:t>
            </a:r>
            <a:r>
              <a:rPr sz="1600" spc="-10" dirty="0" err="1">
                <a:latin typeface="Arial "/>
                <a:cs typeface="Calibri"/>
              </a:rPr>
              <a:t>m</a:t>
            </a:r>
            <a:r>
              <a:rPr sz="1600" dirty="0" err="1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cuatrimestral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y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e,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ñ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 d</a:t>
            </a:r>
            <a:r>
              <a:rPr sz="1600" dirty="0">
                <a:latin typeface="Arial "/>
                <a:cs typeface="Calibri"/>
              </a:rPr>
              <a:t>e la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mu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sual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 e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signifi</a:t>
            </a:r>
            <a:r>
              <a:rPr sz="1600" spc="-15" dirty="0">
                <a:latin typeface="Arial "/>
                <a:cs typeface="Calibri"/>
              </a:rPr>
              <a:t>ca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oder</a:t>
            </a:r>
            <a:r>
              <a:rPr sz="1600" spc="-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  i</a:t>
            </a:r>
            <a:r>
              <a:rPr sz="1600" spc="-20" dirty="0">
                <a:latin typeface="Arial "/>
                <a:cs typeface="Calibri"/>
              </a:rPr>
              <a:t>nf</a:t>
            </a:r>
            <a:r>
              <a:rPr sz="1600" dirty="0">
                <a:latin typeface="Arial "/>
                <a:cs typeface="Calibri"/>
              </a:rPr>
              <a:t>or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.</a:t>
            </a: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iso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5" dirty="0">
                <a:latin typeface="Arial "/>
                <a:cs typeface="Calibri"/>
              </a:rPr>
              <a:t>m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le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erior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tida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,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5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is</a:t>
            </a:r>
            <a:r>
              <a:rPr sz="1600" spc="5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nd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ob</a:t>
            </a:r>
            <a:r>
              <a:rPr sz="1600" spc="-20" dirty="0">
                <a:latin typeface="Arial "/>
                <a:cs typeface="Calibri"/>
              </a:rPr>
              <a:t>t</a:t>
            </a:r>
            <a:r>
              <a:rPr sz="1600" spc="5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er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gr</a:t>
            </a:r>
            <a:r>
              <a:rPr sz="1600" spc="-5" dirty="0">
                <a:latin typeface="Arial "/>
                <a:cs typeface="Calibri"/>
              </a:rPr>
              <a:t>u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os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alor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la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5" dirty="0">
                <a:latin typeface="Arial "/>
                <a:cs typeface="Calibri"/>
              </a:rPr>
              <a:t>ev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-5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ión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 t</a:t>
            </a:r>
            <a:r>
              <a:rPr sz="1600" spc="-25" dirty="0">
                <a:latin typeface="Arial "/>
                <a:cs typeface="Calibri"/>
              </a:rPr>
              <a:t>ra</a:t>
            </a:r>
            <a:r>
              <a:rPr sz="1600" spc="-1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és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es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ri</a:t>
            </a:r>
            <a:r>
              <a:rPr sz="1600" spc="-10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o y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virt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al.</a:t>
            </a:r>
          </a:p>
          <a:p>
            <a:pPr marL="299085" marR="825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3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or ot</a:t>
            </a:r>
            <a:r>
              <a:rPr sz="1600" spc="-2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e, se 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equie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1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nc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ti</a:t>
            </a:r>
            <a:r>
              <a:rPr sz="1600" spc="-10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ar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los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suarios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qu</a:t>
            </a:r>
            <a:r>
              <a:rPr sz="1600" dirty="0">
                <a:latin typeface="Arial "/>
                <a:cs typeface="Calibri"/>
              </a:rPr>
              <a:t>e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10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ifiq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en 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dirty="0">
                <a:latin typeface="Arial "/>
                <a:cs typeface="Calibri"/>
              </a:rPr>
              <a:t>l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se</a:t>
            </a:r>
            <a:r>
              <a:rPr sz="1600" spc="1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vicio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5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s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ra</a:t>
            </a:r>
            <a:r>
              <a:rPr sz="1600" spc="-15" dirty="0">
                <a:latin typeface="Arial "/>
                <a:cs typeface="Calibri"/>
              </a:rPr>
              <a:t>v</a:t>
            </a:r>
            <a:r>
              <a:rPr sz="1600" dirty="0">
                <a:latin typeface="Arial "/>
                <a:cs typeface="Calibri"/>
              </a:rPr>
              <a:t>és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e la</a:t>
            </a:r>
            <a:r>
              <a:rPr sz="1600" spc="5" dirty="0">
                <a:latin typeface="Arial "/>
                <a:cs typeface="Calibri"/>
              </a:rPr>
              <a:t> h</a:t>
            </a:r>
            <a:r>
              <a:rPr sz="1600" dirty="0">
                <a:latin typeface="Arial "/>
                <a:cs typeface="Calibri"/>
              </a:rPr>
              <a:t>er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m</a:t>
            </a:r>
            <a:r>
              <a:rPr sz="1600" dirty="0">
                <a:latin typeface="Arial "/>
                <a:cs typeface="Calibri"/>
              </a:rPr>
              <a:t>ie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</a:t>
            </a:r>
            <a:r>
              <a:rPr sz="1600" dirty="0">
                <a:latin typeface="Arial "/>
                <a:cs typeface="Calibri"/>
              </a:rPr>
              <a:t>ispon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b</a:t>
            </a:r>
            <a:r>
              <a:rPr sz="1600" spc="10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 </a:t>
            </a:r>
            <a:r>
              <a:rPr sz="1600" spc="-15" dirty="0">
                <a:latin typeface="Arial "/>
                <a:cs typeface="Calibri"/>
              </a:rPr>
              <a:t>e</a:t>
            </a:r>
            <a:r>
              <a:rPr sz="1600" spc="-35" dirty="0">
                <a:latin typeface="Arial "/>
                <a:cs typeface="Calibri"/>
              </a:rPr>
              <a:t>f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spc="-15" dirty="0">
                <a:latin typeface="Arial "/>
                <a:cs typeface="Calibri"/>
              </a:rPr>
              <a:t>t</a:t>
            </a:r>
            <a:r>
              <a:rPr sz="1600" spc="-25" dirty="0">
                <a:latin typeface="Arial "/>
                <a:cs typeface="Calibri"/>
              </a:rPr>
              <a:t>o</a:t>
            </a:r>
            <a:r>
              <a:rPr sz="1600" dirty="0">
                <a:latin typeface="Arial "/>
                <a:cs typeface="Calibri"/>
              </a:rPr>
              <a:t>,</a:t>
            </a:r>
            <a:r>
              <a:rPr sz="1600" spc="-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virt</a:t>
            </a:r>
            <a:r>
              <a:rPr sz="1600" spc="-10" dirty="0">
                <a:latin typeface="Arial "/>
                <a:cs typeface="Calibri"/>
              </a:rPr>
              <a:t>u</a:t>
            </a:r>
            <a:r>
              <a:rPr sz="1600" dirty="0">
                <a:latin typeface="Arial "/>
                <a:cs typeface="Calibri"/>
              </a:rPr>
              <a:t>al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y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p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dirty="0" err="1" smtClean="0">
                <a:latin typeface="Arial "/>
                <a:cs typeface="Calibri"/>
              </a:rPr>
              <a:t>ese</a:t>
            </a:r>
            <a:r>
              <a:rPr sz="1600" spc="-10" dirty="0" err="1" smtClean="0">
                <a:latin typeface="Arial "/>
                <a:cs typeface="Calibri"/>
              </a:rPr>
              <a:t>nc</a:t>
            </a:r>
            <a:r>
              <a:rPr sz="1600" dirty="0" err="1" smtClean="0">
                <a:latin typeface="Arial "/>
                <a:cs typeface="Calibri"/>
              </a:rPr>
              <a:t>ia</a:t>
            </a:r>
            <a:r>
              <a:rPr sz="1600" spc="5" dirty="0" err="1" smtClean="0">
                <a:latin typeface="Arial "/>
                <a:cs typeface="Calibri"/>
              </a:rPr>
              <a:t>l</a:t>
            </a:r>
            <a:r>
              <a:rPr sz="1600" dirty="0" smtClean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723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2955636" y="843240"/>
            <a:ext cx="70821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ANALISIS DEL RESULTADO OBTENIDO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1444635" y="2168803"/>
            <a:ext cx="10104120" cy="295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acu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16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elacionados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1600" spc="-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a,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puedo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gún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odo</a:t>
            </a:r>
            <a:r>
              <a:rPr sz="16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uación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lo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 sig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ui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900"/>
              </a:lnSpc>
              <a:spcBef>
                <a:spcPts val="22"/>
              </a:spcBef>
            </a:pP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sposi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ón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73,53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omo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4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26,47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1600" spc="1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1600" spc="-1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Bu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600" spc="1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tión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ención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dad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sz="16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vic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 ha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cump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sz="1600" spc="1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3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1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able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idos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nt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4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1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sario</a:t>
            </a:r>
            <a:r>
              <a:rPr sz="1600" spc="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sz="1600" spc="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ciu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adano</a:t>
            </a:r>
            <a:r>
              <a:rPr sz="1600" spc="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lenar</a:t>
            </a:r>
            <a:r>
              <a:rPr sz="1600" spc="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encue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acción</a:t>
            </a:r>
            <a:r>
              <a:rPr lang="es-CO" sz="1600" spc="114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065" marR="6350" algn="just">
              <a:lnSpc>
                <a:spcPct val="100000"/>
              </a:lnSpc>
              <a:tabLst>
                <a:tab pos="299085" algn="l"/>
              </a:tabLst>
            </a:pPr>
            <a:endParaRPr lang="es-CO" sz="1600" spc="114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350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600" spc="-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ión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3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600" spc="-5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sz="16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desempeño del canal de contacto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 un 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,53% (25) 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calificaron como excelente, un 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23,53% (8), </a:t>
            </a:r>
            <a:r>
              <a:rPr lang="es-CO"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como bueno, esta calificación es fundamental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implementar acciones de mejora en la prestación de los servicios ofrecidos por la Entidad y promover la modernización de la misma.</a:t>
            </a:r>
            <a:endParaRPr lang="es-CO" sz="16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6350" algn="just">
              <a:lnSpc>
                <a:spcPct val="100000"/>
              </a:lnSpc>
              <a:tabLst>
                <a:tab pos="299085" algn="l"/>
              </a:tabLst>
            </a:pPr>
            <a:endParaRPr lang="es-CO" sz="1600" spc="-15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8246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</p:spTree>
    <p:extLst>
      <p:ext uri="{BB962C8B-B14F-4D97-AF65-F5344CB8AC3E}">
        <p14:creationId xmlns:p14="http://schemas.microsoft.com/office/powerpoint/2010/main" val="395768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583" cy="6858000"/>
          </a:xfrm>
        </p:spPr>
      </p:pic>
    </p:spTree>
    <p:extLst>
      <p:ext uri="{BB962C8B-B14F-4D97-AF65-F5344CB8AC3E}">
        <p14:creationId xmlns:p14="http://schemas.microsoft.com/office/powerpoint/2010/main" val="398721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CuadroTexto 4"/>
          <p:cNvSpPr txBox="1"/>
          <p:nvPr/>
        </p:nvSpPr>
        <p:spPr>
          <a:xfrm>
            <a:off x="555566" y="673963"/>
            <a:ext cx="9868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MX" sz="2000" b="1" spc="-10" dirty="0">
                <a:latin typeface="Arial Black" panose="020B0A04020102020204" pitchFamily="34" charset="0"/>
                <a:cs typeface="Calibri"/>
              </a:rPr>
              <a:t>INFORME ENCUESTA DE SATISFACCIÓN AL USUARIO </a:t>
            </a:r>
            <a:r>
              <a:rPr lang="es-MX" sz="2000" b="1" spc="-10" dirty="0" smtClean="0">
                <a:latin typeface="Arial Black" panose="020B0A04020102020204" pitchFamily="34" charset="0"/>
                <a:cs typeface="Calibri"/>
              </a:rPr>
              <a:t>PRIMER </a:t>
            </a:r>
            <a:r>
              <a:rPr lang="es-MX" sz="2000" b="1" spc="-10" dirty="0" smtClean="0">
                <a:latin typeface="Arial Black" panose="020B0A04020102020204" pitchFamily="34" charset="0"/>
                <a:cs typeface="Calibri"/>
              </a:rPr>
              <a:t>CUATRIMESTRE </a:t>
            </a:r>
            <a:r>
              <a:rPr lang="es-MX" sz="2000" b="1" spc="-10" dirty="0">
                <a:latin typeface="Arial Black" panose="020B0A04020102020204" pitchFamily="34" charset="0"/>
                <a:cs typeface="Calibri"/>
              </a:rPr>
              <a:t>AÑO </a:t>
            </a:r>
            <a:r>
              <a:rPr lang="es-MX" sz="2000" b="1" spc="-10" dirty="0" smtClean="0">
                <a:latin typeface="Arial Black" panose="020B0A04020102020204" pitchFamily="34" charset="0"/>
                <a:cs typeface="Calibri"/>
              </a:rPr>
              <a:t>2023</a:t>
            </a:r>
            <a:endParaRPr lang="es-MX" sz="2000" b="1" spc="-10" dirty="0">
              <a:latin typeface="Arial Black" panose="020B0A04020102020204" pitchFamily="34" charset="0"/>
              <a:cs typeface="Calibri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382385" y="1807065"/>
            <a:ext cx="10653169" cy="37984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300" spc="-15" dirty="0">
                <a:latin typeface="Arial "/>
                <a:cs typeface="Calibri"/>
              </a:rPr>
              <a:t>L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Di</a:t>
            </a:r>
            <a:r>
              <a:rPr sz="1300" b="1" spc="-25" dirty="0">
                <a:latin typeface="Arial "/>
                <a:cs typeface="Calibri"/>
              </a:rPr>
              <a:t>r</a:t>
            </a:r>
            <a:r>
              <a:rPr sz="1300" b="1" spc="-5" dirty="0">
                <a:latin typeface="Arial "/>
                <a:cs typeface="Calibri"/>
              </a:rPr>
              <a:t>ecci</a:t>
            </a:r>
            <a:r>
              <a:rPr sz="1300" b="1" dirty="0">
                <a:latin typeface="Arial "/>
                <a:cs typeface="Calibri"/>
              </a:rPr>
              <a:t>ó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N</a:t>
            </a:r>
            <a:r>
              <a:rPr sz="1300" b="1" spc="-20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c</a:t>
            </a:r>
            <a:r>
              <a:rPr sz="1300" b="1" spc="-10" dirty="0">
                <a:latin typeface="Arial "/>
                <a:cs typeface="Calibri"/>
              </a:rPr>
              <a:t>ion</a:t>
            </a:r>
            <a:r>
              <a:rPr sz="1300" b="1" spc="-15" dirty="0">
                <a:latin typeface="Arial "/>
                <a:cs typeface="Calibri"/>
              </a:rPr>
              <a:t>a</a:t>
            </a:r>
            <a:r>
              <a:rPr sz="1300" b="1" spc="-5" dirty="0">
                <a:latin typeface="Arial "/>
                <a:cs typeface="Calibri"/>
              </a:rPr>
              <a:t>l</a:t>
            </a:r>
            <a:r>
              <a:rPr sz="1300" b="1" spc="9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60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B</a:t>
            </a:r>
            <a:r>
              <a:rPr sz="1300" b="1" spc="-5" dirty="0">
                <a:latin typeface="Arial "/>
                <a:cs typeface="Calibri"/>
              </a:rPr>
              <a:t>o</a:t>
            </a:r>
            <a:r>
              <a:rPr sz="1300" b="1" spc="-10" dirty="0">
                <a:latin typeface="Arial "/>
                <a:cs typeface="Calibri"/>
              </a:rPr>
              <a:t>mbe</a:t>
            </a:r>
            <a:r>
              <a:rPr sz="1300" b="1" spc="-15" dirty="0">
                <a:latin typeface="Arial "/>
                <a:cs typeface="Calibri"/>
              </a:rPr>
              <a:t>r</a:t>
            </a:r>
            <a:r>
              <a:rPr sz="1300" b="1" spc="-10" dirty="0">
                <a:latin typeface="Arial "/>
                <a:cs typeface="Calibri"/>
              </a:rPr>
              <a:t>os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b="1" spc="-10" dirty="0">
                <a:latin typeface="Arial "/>
                <a:cs typeface="Calibri"/>
              </a:rPr>
              <a:t>de</a:t>
            </a:r>
            <a:r>
              <a:rPr sz="1300" b="1" spc="70" dirty="0">
                <a:latin typeface="Arial "/>
                <a:cs typeface="Calibri"/>
              </a:rPr>
              <a:t> </a:t>
            </a:r>
            <a:r>
              <a:rPr sz="1300" b="1" spc="-5" dirty="0">
                <a:latin typeface="Arial "/>
                <a:cs typeface="Calibri"/>
              </a:rPr>
              <a:t>Colo</a:t>
            </a:r>
            <a:r>
              <a:rPr sz="1300" b="1" spc="-10" dirty="0">
                <a:latin typeface="Arial "/>
                <a:cs typeface="Calibri"/>
              </a:rPr>
              <a:t>mb</a:t>
            </a:r>
            <a:r>
              <a:rPr sz="1300" b="1" dirty="0">
                <a:latin typeface="Arial "/>
                <a:cs typeface="Calibri"/>
              </a:rPr>
              <a:t>i</a:t>
            </a:r>
            <a:r>
              <a:rPr sz="1300" b="1" spc="-10" dirty="0">
                <a:latin typeface="Arial "/>
                <a:cs typeface="Calibri"/>
              </a:rPr>
              <a:t>a</a:t>
            </a:r>
            <a:r>
              <a:rPr sz="1300" b="1" spc="7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ns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mo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eje</a:t>
            </a:r>
            <a:r>
              <a:rPr sz="1300" spc="6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mpor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an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d</a:t>
            </a:r>
            <a:r>
              <a:rPr sz="1300" spc="-10" dirty="0">
                <a:latin typeface="Arial "/>
                <a:cs typeface="Calibri"/>
              </a:rPr>
              <a:t>esa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ollo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u</a:t>
            </a:r>
            <a:r>
              <a:rPr sz="1300" spc="-5" dirty="0">
                <a:latin typeface="Arial "/>
                <a:cs typeface="Calibri"/>
              </a:rPr>
              <a:t>nci</a:t>
            </a:r>
            <a:r>
              <a:rPr sz="1300" dirty="0">
                <a:latin typeface="Arial "/>
                <a:cs typeface="Calibri"/>
              </a:rPr>
              <a:t>o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es,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b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indar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 err="1">
                <a:latin typeface="Arial "/>
                <a:cs typeface="Calibri"/>
              </a:rPr>
              <a:t>c</a:t>
            </a:r>
            <a:r>
              <a:rPr sz="1300" spc="-10" dirty="0" err="1">
                <a:latin typeface="Arial "/>
                <a:cs typeface="Calibri"/>
              </a:rPr>
              <a:t>alidad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 smtClean="0">
                <a:latin typeface="Arial "/>
                <a:cs typeface="Calibri"/>
              </a:rPr>
              <a:t>a</a:t>
            </a:r>
            <a:r>
              <a:rPr lang="es-CO" sz="1300" spc="-10" dirty="0" smtClean="0">
                <a:latin typeface="Arial "/>
                <a:cs typeface="Calibri"/>
              </a:rPr>
              <a:t> </a:t>
            </a:r>
            <a:r>
              <a:rPr sz="1300" spc="-10" dirty="0" err="1" smtClean="0">
                <a:latin typeface="Arial "/>
                <a:cs typeface="Calibri"/>
              </a:rPr>
              <a:t>nue</a:t>
            </a:r>
            <a:r>
              <a:rPr sz="1300" spc="-20" dirty="0" err="1" smtClean="0">
                <a:latin typeface="Arial "/>
                <a:cs typeface="Calibri"/>
              </a:rPr>
              <a:t>s</a:t>
            </a:r>
            <a:r>
              <a:rPr sz="1300" spc="-5" dirty="0" err="1" smtClean="0">
                <a:latin typeface="Arial "/>
                <a:cs typeface="Calibri"/>
              </a:rPr>
              <a:t>t</a:t>
            </a:r>
            <a:r>
              <a:rPr sz="1300" spc="-30" dirty="0" err="1" smtClean="0">
                <a:latin typeface="Arial "/>
                <a:cs typeface="Calibri"/>
              </a:rPr>
              <a:t>r</a:t>
            </a:r>
            <a:r>
              <a:rPr sz="1300" spc="-10" dirty="0" err="1" smtClean="0">
                <a:latin typeface="Arial "/>
                <a:cs typeface="Calibri"/>
              </a:rPr>
              <a:t>os</a:t>
            </a:r>
            <a:r>
              <a:rPr sz="1300" spc="2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usuarios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que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sea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apaz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15" dirty="0">
                <a:latin typeface="Arial "/>
                <a:cs typeface="Calibri"/>
              </a:rPr>
              <a:t> 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esponder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sus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ne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esidades,</a:t>
            </a:r>
            <a:r>
              <a:rPr sz="1300" spc="45" dirty="0">
                <a:latin typeface="Arial "/>
                <a:cs typeface="Calibri"/>
              </a:rPr>
              <a:t> </a:t>
            </a:r>
            <a:r>
              <a:rPr sz="1300" spc="-35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xpec</a:t>
            </a:r>
            <a:r>
              <a:rPr sz="1300" spc="-25" dirty="0">
                <a:latin typeface="Arial "/>
                <a:cs typeface="Calibri"/>
              </a:rPr>
              <a:t>ta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35" dirty="0">
                <a:latin typeface="Arial "/>
                <a:cs typeface="Calibri"/>
              </a:rPr>
              <a:t>v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4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i</a:t>
            </a:r>
            <a:r>
              <a:rPr sz="1300" spc="-20" dirty="0">
                <a:latin typeface="Arial "/>
                <a:cs typeface="Calibri"/>
              </a:rPr>
              <a:t>n</a:t>
            </a:r>
            <a:r>
              <a:rPr sz="1300" spc="-25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eses</a:t>
            </a:r>
            <a:r>
              <a:rPr sz="1300" dirty="0">
                <a:latin typeface="Arial "/>
                <a:cs typeface="Calibri"/>
              </a:rPr>
              <a:t>.</a:t>
            </a:r>
          </a:p>
          <a:p>
            <a:pPr marL="12700" marR="6350" algn="just">
              <a:lnSpc>
                <a:spcPct val="100000"/>
              </a:lnSpc>
            </a:pP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es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senti</a:t>
            </a:r>
            <a:r>
              <a:rPr sz="1300" spc="-5" dirty="0">
                <a:latin typeface="Arial "/>
                <a:cs typeface="Calibri"/>
              </a:rPr>
              <a:t>d</a:t>
            </a:r>
            <a:r>
              <a:rPr sz="1300" spc="-35" dirty="0">
                <a:latin typeface="Arial "/>
                <a:cs typeface="Calibri"/>
              </a:rPr>
              <a:t>o</a:t>
            </a:r>
            <a:r>
              <a:rPr sz="1300" spc="-5" dirty="0">
                <a:latin typeface="Arial "/>
                <a:cs typeface="Calibri"/>
              </a:rPr>
              <a:t>,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dirty="0">
                <a:latin typeface="Arial "/>
                <a:cs typeface="Calibri"/>
              </a:rPr>
              <a:t>a</a:t>
            </a:r>
            <a:r>
              <a:rPr sz="1300" spc="-30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as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or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spc="-10" dirty="0">
                <a:latin typeface="Arial "/>
                <a:cs typeface="Calibri"/>
              </a:rPr>
              <a:t>ale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er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dirty="0" err="1">
                <a:latin typeface="Arial "/>
                <a:cs typeface="Calibri"/>
              </a:rPr>
              <a:t>n</a:t>
            </a:r>
            <a:r>
              <a:rPr sz="1300" spc="-10" dirty="0" err="1">
                <a:latin typeface="Arial "/>
                <a:cs typeface="Calibri"/>
              </a:rPr>
              <a:t>u</a:t>
            </a:r>
            <a:r>
              <a:rPr sz="1300" spc="-5" dirty="0" err="1">
                <a:latin typeface="Arial "/>
                <a:cs typeface="Calibri"/>
              </a:rPr>
              <a:t>es</a:t>
            </a:r>
            <a:r>
              <a:rPr sz="1300" dirty="0" err="1">
                <a:latin typeface="Arial "/>
                <a:cs typeface="Calibri"/>
              </a:rPr>
              <a:t>t</a:t>
            </a:r>
            <a:r>
              <a:rPr sz="1300" spc="-30" dirty="0" err="1">
                <a:latin typeface="Arial "/>
                <a:cs typeface="Calibri"/>
              </a:rPr>
              <a:t>r</a:t>
            </a:r>
            <a:r>
              <a:rPr sz="1300" spc="-10" dirty="0" err="1">
                <a:latin typeface="Arial "/>
                <a:cs typeface="Calibri"/>
              </a:rPr>
              <a:t>a</a:t>
            </a:r>
            <a:r>
              <a:rPr sz="1300" spc="70" dirty="0">
                <a:latin typeface="Arial "/>
                <a:cs typeface="Calibri"/>
              </a:rPr>
              <a:t> </a:t>
            </a:r>
            <a:r>
              <a:rPr lang="es-CO" sz="1300" spc="-10" dirty="0">
                <a:latin typeface="Arial "/>
                <a:cs typeface="Calibri"/>
              </a:rPr>
              <a:t>E</a:t>
            </a:r>
            <a:r>
              <a:rPr sz="1300" spc="-5" dirty="0" err="1" smtClean="0">
                <a:latin typeface="Arial "/>
                <a:cs typeface="Calibri"/>
              </a:rPr>
              <a:t>ntida</a:t>
            </a:r>
            <a:r>
              <a:rPr sz="1300" spc="-10" dirty="0" err="1" smtClean="0">
                <a:latin typeface="Arial "/>
                <a:cs typeface="Calibri"/>
              </a:rPr>
              <a:t>d</a:t>
            </a:r>
            <a:r>
              <a:rPr sz="1300" spc="95" dirty="0" smtClean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ma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at</a:t>
            </a:r>
            <a:r>
              <a:rPr sz="1300" dirty="0">
                <a:latin typeface="Arial "/>
                <a:cs typeface="Calibri"/>
              </a:rPr>
              <a:t>e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ción,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lang="es-CO" sz="1300" spc="80" dirty="0" smtClean="0">
                <a:latin typeface="Arial "/>
                <a:cs typeface="Calibri"/>
              </a:rPr>
              <a:t>se </a:t>
            </a:r>
            <a:r>
              <a:rPr sz="1300" dirty="0" err="1" smtClean="0">
                <a:latin typeface="Arial "/>
                <a:cs typeface="Calibri"/>
              </a:rPr>
              <a:t>a</a:t>
            </a:r>
            <a:r>
              <a:rPr sz="1300" spc="-5" dirty="0" err="1" smtClean="0">
                <a:latin typeface="Arial "/>
                <a:cs typeface="Calibri"/>
              </a:rPr>
              <a:t>pli</a:t>
            </a:r>
            <a:r>
              <a:rPr sz="1300" spc="-20" dirty="0" err="1" smtClean="0">
                <a:latin typeface="Arial "/>
                <a:cs typeface="Calibri"/>
              </a:rPr>
              <a:t>c</a:t>
            </a:r>
            <a:r>
              <a:rPr sz="1300" spc="-10" dirty="0" err="1" smtClean="0">
                <a:latin typeface="Arial "/>
                <a:cs typeface="Calibri"/>
              </a:rPr>
              <a:t>ó</a:t>
            </a:r>
            <a:r>
              <a:rPr sz="1300" spc="80" dirty="0" smtClean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5" dirty="0">
                <a:latin typeface="Arial "/>
                <a:cs typeface="Calibri"/>
              </a:rPr>
              <a:t>n</a:t>
            </a:r>
            <a:r>
              <a:rPr sz="1300" spc="-10" dirty="0">
                <a:latin typeface="Arial "/>
                <a:cs typeface="Calibri"/>
              </a:rPr>
              <a:t>c</a:t>
            </a:r>
            <a:r>
              <a:rPr sz="1300" spc="-5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9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satis</a:t>
            </a:r>
            <a:r>
              <a:rPr sz="1300" spc="-35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20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on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0" dirty="0">
                <a:latin typeface="Arial "/>
                <a:cs typeface="Calibri"/>
              </a:rPr>
              <a:t>i</a:t>
            </a:r>
            <a:r>
              <a:rPr sz="1300" spc="-10" dirty="0">
                <a:latin typeface="Arial "/>
                <a:cs typeface="Calibri"/>
              </a:rPr>
              <a:t>n</a:t>
            </a:r>
            <a:r>
              <a:rPr sz="1300" spc="8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9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30" dirty="0">
                <a:latin typeface="Arial "/>
                <a:cs typeface="Calibri"/>
              </a:rPr>
              <a:t>v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dirty="0">
                <a:latin typeface="Arial "/>
                <a:cs typeface="Calibri"/>
              </a:rPr>
              <a:t>u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y</a:t>
            </a:r>
            <a:r>
              <a:rPr sz="1300" spc="7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0" dirty="0">
                <a:latin typeface="Arial "/>
                <a:cs typeface="Calibri"/>
              </a:rPr>
              <a:t>n</a:t>
            </a:r>
            <a:r>
              <a:rPr sz="1300" spc="-5" dirty="0">
                <a:latin typeface="Arial "/>
                <a:cs typeface="Calibri"/>
              </a:rPr>
              <a:t>ali</a:t>
            </a:r>
            <a:r>
              <a:rPr sz="1300" spc="-30" dirty="0">
                <a:latin typeface="Arial "/>
                <a:cs typeface="Calibri"/>
              </a:rPr>
              <a:t>z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8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el g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ado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s</a:t>
            </a:r>
            <a:r>
              <a:rPr sz="1300" spc="-25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ti</a:t>
            </a:r>
            <a:r>
              <a:rPr sz="1300" spc="-20" dirty="0">
                <a:latin typeface="Arial "/>
                <a:cs typeface="Calibri"/>
              </a:rPr>
              <a:t>s</a:t>
            </a:r>
            <a:r>
              <a:rPr sz="1300" spc="-30" dirty="0">
                <a:latin typeface="Arial "/>
                <a:cs typeface="Calibri"/>
              </a:rPr>
              <a:t>f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ción</a:t>
            </a:r>
            <a:r>
              <a:rPr sz="1300" spc="5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f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la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p</a:t>
            </a:r>
            <a:r>
              <a:rPr sz="1300" spc="-1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-20" dirty="0">
                <a:latin typeface="Arial "/>
                <a:cs typeface="Calibri"/>
              </a:rPr>
              <a:t>st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ión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</a:t>
            </a:r>
            <a:r>
              <a:rPr sz="1300" spc="-5" dirty="0">
                <a:latin typeface="Arial "/>
                <a:cs typeface="Calibri"/>
              </a:rPr>
              <a:t>el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</a:t>
            </a:r>
            <a:r>
              <a:rPr sz="1300" spc="5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vicio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5" dirty="0">
                <a:latin typeface="Arial "/>
                <a:cs typeface="Calibri"/>
              </a:rPr>
              <a:t>al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usua</a:t>
            </a:r>
            <a:r>
              <a:rPr sz="1300" dirty="0">
                <a:latin typeface="Arial "/>
                <a:cs typeface="Calibri"/>
              </a:rPr>
              <a:t>r</a:t>
            </a:r>
            <a:r>
              <a:rPr sz="1300" spc="-5" dirty="0">
                <a:latin typeface="Arial "/>
                <a:cs typeface="Calibri"/>
              </a:rPr>
              <a:t>io</a:t>
            </a:r>
            <a:r>
              <a:rPr sz="1300" spc="2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impleme</a:t>
            </a:r>
            <a:r>
              <a:rPr sz="1300" spc="-20" dirty="0">
                <a:latin typeface="Arial "/>
                <a:cs typeface="Calibri"/>
              </a:rPr>
              <a:t>nt</a:t>
            </a:r>
            <a:r>
              <a:rPr sz="1300" spc="-10" dirty="0">
                <a:latin typeface="Arial "/>
                <a:cs typeface="Calibri"/>
              </a:rPr>
              <a:t>ar</a:t>
            </a:r>
            <a:r>
              <a:rPr sz="1300" spc="3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-5" dirty="0">
                <a:latin typeface="Arial "/>
                <a:cs typeface="Calibri"/>
              </a:rPr>
              <a:t>c</a:t>
            </a:r>
            <a:r>
              <a:rPr sz="1300" spc="-10" dirty="0">
                <a:latin typeface="Arial "/>
                <a:cs typeface="Calibri"/>
              </a:rPr>
              <a:t>ciones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mejo</a:t>
            </a:r>
            <a:r>
              <a:rPr sz="1300" spc="-25" dirty="0">
                <a:latin typeface="Arial "/>
                <a:cs typeface="Calibri"/>
              </a:rPr>
              <a:t>r</a:t>
            </a:r>
            <a:r>
              <a:rPr sz="1300" spc="-10" dirty="0">
                <a:latin typeface="Arial "/>
                <a:cs typeface="Calibri"/>
              </a:rPr>
              <a:t>a</a:t>
            </a:r>
            <a:r>
              <a:rPr sz="1300" spc="10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de</a:t>
            </a:r>
            <a:r>
              <a:rPr sz="1300" spc="5" dirty="0">
                <a:latin typeface="Arial "/>
                <a:cs typeface="Calibri"/>
              </a:rPr>
              <a:t> </a:t>
            </a:r>
            <a:r>
              <a:rPr sz="1300" spc="-10" dirty="0">
                <a:latin typeface="Arial "/>
                <a:cs typeface="Calibri"/>
              </a:rPr>
              <a:t>ser</a:t>
            </a:r>
            <a:r>
              <a:rPr sz="1300" spc="20" dirty="0">
                <a:latin typeface="Arial "/>
                <a:cs typeface="Calibri"/>
              </a:rPr>
              <a:t> </a:t>
            </a:r>
            <a:r>
              <a:rPr sz="1300" spc="-10" dirty="0" err="1">
                <a:latin typeface="Arial "/>
                <a:cs typeface="Calibri"/>
              </a:rPr>
              <a:t>n</a:t>
            </a:r>
            <a:r>
              <a:rPr sz="1300" spc="-5" dirty="0" err="1">
                <a:latin typeface="Arial "/>
                <a:cs typeface="Calibri"/>
              </a:rPr>
              <a:t>e</a:t>
            </a:r>
            <a:r>
              <a:rPr sz="1300" spc="-10" dirty="0" err="1">
                <a:latin typeface="Arial "/>
                <a:cs typeface="Calibri"/>
              </a:rPr>
              <a:t>c</a:t>
            </a:r>
            <a:r>
              <a:rPr sz="1300" spc="-5" dirty="0" err="1">
                <a:latin typeface="Arial "/>
                <a:cs typeface="Calibri"/>
              </a:rPr>
              <a:t>esario</a:t>
            </a:r>
            <a:r>
              <a:rPr sz="1300" spc="-5" dirty="0" smtClean="0">
                <a:latin typeface="Arial "/>
                <a:cs typeface="Calibri"/>
              </a:rPr>
              <a:t>.</a:t>
            </a:r>
            <a:endParaRPr lang="es-CO" sz="1300" spc="-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endParaRPr lang="es-CO" sz="1300" spc="-5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 GENERALIDADES</a:t>
            </a:r>
          </a:p>
          <a:p>
            <a:pPr marL="12700" algn="just">
              <a:lnSpc>
                <a:spcPct val="100000"/>
              </a:lnSpc>
            </a:pPr>
            <a:endParaRPr lang="es-MX" sz="1300" b="1" spc="-10" dirty="0">
              <a:latin typeface="Arial 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1.1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OBJ</a:t>
            </a:r>
            <a:r>
              <a:rPr lang="es-MX" sz="1300" b="1" spc="-5" dirty="0">
                <a:latin typeface="Arial "/>
                <a:cs typeface="Calibri"/>
              </a:rPr>
              <a:t>E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5" dirty="0">
                <a:latin typeface="Arial "/>
                <a:cs typeface="Calibri"/>
              </a:rPr>
              <a:t>I</a:t>
            </a:r>
            <a:r>
              <a:rPr lang="es-MX" sz="1300" b="1" spc="-30" dirty="0">
                <a:latin typeface="Arial "/>
                <a:cs typeface="Calibri"/>
              </a:rPr>
              <a:t>V</a:t>
            </a:r>
            <a:r>
              <a:rPr lang="es-MX" sz="1300" b="1" spc="-10" dirty="0">
                <a:latin typeface="Arial "/>
                <a:cs typeface="Calibri"/>
              </a:rPr>
              <a:t>O</a:t>
            </a:r>
            <a:r>
              <a:rPr lang="es-MX" sz="1300" b="1" spc="-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114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spc="-2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nali</a:t>
            </a:r>
            <a:r>
              <a:rPr lang="es-MX" sz="1300" spc="-30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13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g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5" dirty="0">
                <a:latin typeface="Arial "/>
                <a:cs typeface="Calibri"/>
              </a:rPr>
              <a:t>s</a:t>
            </a:r>
            <a:r>
              <a:rPr lang="es-MX" sz="1300" spc="-2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acción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f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dirty="0">
                <a:latin typeface="Arial "/>
                <a:cs typeface="Calibri"/>
              </a:rPr>
              <a:t> </a:t>
            </a:r>
            <a:r>
              <a:rPr lang="es-MX" sz="1300" spc="-145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c</a:t>
            </a:r>
            <a:r>
              <a:rPr lang="es-MX" sz="1300" spc="-5" dirty="0" smtClean="0">
                <a:latin typeface="Arial "/>
                <a:cs typeface="Calibri"/>
              </a:rPr>
              <a:t>al</a:t>
            </a:r>
            <a:r>
              <a:rPr lang="es-MX" sz="1300" dirty="0" smtClean="0">
                <a:latin typeface="Arial "/>
                <a:cs typeface="Calibri"/>
              </a:rPr>
              <a:t>i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dirty="0" smtClean="0">
                <a:latin typeface="Arial "/>
                <a:cs typeface="Calibri"/>
              </a:rPr>
              <a:t>a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spc="14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t</a:t>
            </a:r>
            <a:r>
              <a:rPr lang="es-MX" sz="1300" dirty="0">
                <a:latin typeface="Arial "/>
                <a:cs typeface="Calibri"/>
              </a:rPr>
              <a:t>a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del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i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ección</a:t>
            </a:r>
            <a:r>
              <a:rPr lang="es-MX" sz="1300" spc="14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Na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iona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-25" dirty="0">
                <a:latin typeface="Arial "/>
                <a:cs typeface="Calibri"/>
              </a:rPr>
              <a:t>m</a:t>
            </a:r>
            <a:r>
              <a:rPr lang="es-MX" sz="1300" spc="-10" dirty="0">
                <a:latin typeface="Arial "/>
                <a:cs typeface="Calibri"/>
              </a:rPr>
              <a:t>be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1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Col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20" dirty="0">
                <a:latin typeface="Arial "/>
                <a:cs typeface="Calibri"/>
              </a:rPr>
              <a:t>m</a:t>
            </a:r>
            <a:r>
              <a:rPr lang="es-MX" sz="1300" dirty="0">
                <a:latin typeface="Arial "/>
                <a:cs typeface="Calibri"/>
              </a:rPr>
              <a:t>b</a:t>
            </a:r>
            <a:r>
              <a:rPr lang="es-MX" sz="1300" spc="-5" dirty="0">
                <a:latin typeface="Arial "/>
                <a:cs typeface="Calibri"/>
              </a:rPr>
              <a:t>ia,</a:t>
            </a:r>
            <a:r>
              <a:rPr lang="es-MX" sz="1300" spc="13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140" dirty="0">
                <a:latin typeface="Arial "/>
                <a:cs typeface="Calibri"/>
              </a:rPr>
              <a:t> </a:t>
            </a:r>
            <a:r>
              <a:rPr lang="es-MX" sz="1300" spc="-20" dirty="0" smtClean="0">
                <a:latin typeface="Arial "/>
                <a:cs typeface="Calibri"/>
              </a:rPr>
              <a:t>el </a:t>
            </a:r>
            <a:r>
              <a:rPr lang="es-MX" sz="1300" spc="-10" dirty="0" smtClean="0">
                <a:latin typeface="Arial "/>
                <a:cs typeface="Calibri"/>
              </a:rPr>
              <a:t>p</a:t>
            </a:r>
            <a:r>
              <a:rPr lang="es-MX" sz="1300" spc="-25" dirty="0" smtClean="0">
                <a:latin typeface="Arial "/>
                <a:cs typeface="Calibri"/>
              </a:rPr>
              <a:t>r</a:t>
            </a:r>
            <a:r>
              <a:rPr lang="es-MX" sz="1300" spc="-10" dirty="0" smtClean="0">
                <a:latin typeface="Arial "/>
                <a:cs typeface="Calibri"/>
              </a:rPr>
              <a:t>opósi</a:t>
            </a:r>
            <a:r>
              <a:rPr lang="es-MX" sz="1300" spc="-20" dirty="0" smtClean="0">
                <a:latin typeface="Arial "/>
                <a:cs typeface="Calibri"/>
              </a:rPr>
              <a:t>t</a:t>
            </a:r>
            <a:r>
              <a:rPr lang="es-MX" sz="1300" spc="-10" dirty="0" smtClean="0">
                <a:latin typeface="Arial "/>
                <a:cs typeface="Calibri"/>
              </a:rPr>
              <a:t>o</a:t>
            </a:r>
            <a:r>
              <a:rPr lang="es-MX" sz="1300" spc="30" dirty="0" smtClean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impleme</a:t>
            </a:r>
            <a:r>
              <a:rPr lang="es-MX" sz="1300" spc="-20" dirty="0">
                <a:latin typeface="Arial "/>
                <a:cs typeface="Calibri"/>
              </a:rPr>
              <a:t>nt</a:t>
            </a:r>
            <a:r>
              <a:rPr lang="es-MX" sz="1300" spc="-10" dirty="0">
                <a:latin typeface="Arial "/>
                <a:cs typeface="Calibri"/>
              </a:rPr>
              <a:t>ar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ciones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pa</a:t>
            </a:r>
            <a:r>
              <a:rPr lang="es-MX" sz="1300" spc="-30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 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optimi</a:t>
            </a:r>
            <a:r>
              <a:rPr lang="es-MX" sz="1300" spc="-35" dirty="0">
                <a:latin typeface="Arial "/>
                <a:cs typeface="Calibri"/>
              </a:rPr>
              <a:t>z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anales</a:t>
            </a:r>
            <a:r>
              <a:rPr lang="es-MX" sz="1300" spc="3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at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al</a:t>
            </a:r>
            <a:r>
              <a:rPr lang="es-MX" sz="1300" spc="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usua</a:t>
            </a:r>
            <a:r>
              <a:rPr lang="es-MX" sz="1300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io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-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ope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er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-25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ti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30" dirty="0">
                <a:latin typeface="Arial "/>
                <a:cs typeface="Calibri"/>
              </a:rPr>
              <a:t>f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ción</a:t>
            </a:r>
            <a:r>
              <a:rPr lang="es-MX" sz="1300" spc="3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2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los</a:t>
            </a:r>
            <a:r>
              <a:rPr lang="es-MX" sz="1300" spc="1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mismos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00"/>
              </a:lnSpc>
              <a:spcBef>
                <a:spcPts val="45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4604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1.2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FECHA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APLICACIÓN</a:t>
            </a:r>
            <a:r>
              <a:rPr lang="es-MX" sz="1300" b="1" spc="40" dirty="0">
                <a:latin typeface="Arial "/>
                <a:cs typeface="Calibri"/>
              </a:rPr>
              <a:t> </a:t>
            </a:r>
            <a:r>
              <a:rPr lang="es-MX" sz="1300" b="1" spc="-15" dirty="0">
                <a:latin typeface="Arial "/>
                <a:cs typeface="Calibri"/>
              </a:rPr>
              <a:t>D</a:t>
            </a:r>
            <a:r>
              <a:rPr lang="es-MX" sz="1300" b="1" spc="-10" dirty="0">
                <a:latin typeface="Arial "/>
                <a:cs typeface="Calibri"/>
              </a:rPr>
              <a:t>E</a:t>
            </a:r>
            <a:r>
              <a:rPr lang="es-MX" sz="1300" b="1" spc="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LA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ENCUESTA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99085" algn="l"/>
              </a:tabLst>
            </a:pPr>
            <a:r>
              <a:rPr lang="es-MX" sz="1300" spc="-15" dirty="0">
                <a:latin typeface="Arial "/>
                <a:cs typeface="Calibri"/>
              </a:rPr>
              <a:t>Meses </a:t>
            </a:r>
            <a:r>
              <a:rPr lang="es-MX" sz="1300" spc="-15" dirty="0" smtClean="0">
                <a:latin typeface="Arial "/>
                <a:cs typeface="Calibri"/>
              </a:rPr>
              <a:t>d</a:t>
            </a:r>
            <a:r>
              <a:rPr lang="es-MX" sz="1300" spc="-10" dirty="0" smtClean="0">
                <a:latin typeface="Arial "/>
                <a:cs typeface="Calibri"/>
              </a:rPr>
              <a:t>e </a:t>
            </a:r>
            <a:r>
              <a:rPr lang="es-MX" sz="1300" spc="-10" dirty="0" smtClean="0">
                <a:latin typeface="Arial "/>
                <a:cs typeface="Calibri"/>
              </a:rPr>
              <a:t>enero, febrero, marzo </a:t>
            </a:r>
            <a:r>
              <a:rPr lang="es-MX" sz="1300" spc="-10" dirty="0" smtClean="0">
                <a:latin typeface="Arial "/>
                <a:cs typeface="Calibri"/>
              </a:rPr>
              <a:t>y abril</a:t>
            </a:r>
            <a:r>
              <a:rPr lang="es-MX" sz="1300" spc="20" dirty="0" smtClean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de</a:t>
            </a:r>
            <a:r>
              <a:rPr lang="es-MX" sz="1300" spc="5" dirty="0" smtClean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2023.</a:t>
            </a:r>
            <a:endParaRPr lang="es-MX" sz="13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lang="es-MX" sz="13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MX" sz="1300" dirty="0">
              <a:latin typeface="Arial "/>
            </a:endParaRPr>
          </a:p>
          <a:p>
            <a:pPr marL="12700" algn="just">
              <a:lnSpc>
                <a:spcPct val="100000"/>
              </a:lnSpc>
            </a:pPr>
            <a:r>
              <a:rPr lang="es-MX" sz="1300" b="1" spc="-10" dirty="0">
                <a:latin typeface="Arial "/>
                <a:cs typeface="Calibri"/>
              </a:rPr>
              <a:t>1.3</a:t>
            </a:r>
            <a:r>
              <a:rPr lang="es-MX" sz="1300" b="1" spc="20" dirty="0">
                <a:latin typeface="Arial "/>
                <a:cs typeface="Calibri"/>
              </a:rPr>
              <a:t> </a:t>
            </a:r>
            <a:r>
              <a:rPr lang="es-MX" sz="1300" b="1" spc="-10" dirty="0">
                <a:latin typeface="Arial "/>
                <a:cs typeface="Calibri"/>
              </a:rPr>
              <a:t>DISEÑO</a:t>
            </a:r>
            <a:r>
              <a:rPr lang="es-MX" sz="1300" b="1" spc="15" dirty="0">
                <a:latin typeface="Arial "/>
                <a:cs typeface="Calibri"/>
              </a:rPr>
              <a:t> </a:t>
            </a:r>
            <a:r>
              <a:rPr lang="es-MX" sz="1300" b="1" spc="-25" dirty="0">
                <a:latin typeface="Arial "/>
                <a:cs typeface="Calibri"/>
              </a:rPr>
              <a:t>M</a:t>
            </a:r>
            <a:r>
              <a:rPr lang="es-MX" sz="1300" b="1" spc="-10" dirty="0">
                <a:latin typeface="Arial "/>
                <a:cs typeface="Calibri"/>
              </a:rPr>
              <a:t>U</a:t>
            </a:r>
            <a:r>
              <a:rPr lang="es-MX" sz="1300" b="1" spc="-20" dirty="0">
                <a:latin typeface="Arial "/>
                <a:cs typeface="Calibri"/>
              </a:rPr>
              <a:t>E</a:t>
            </a:r>
            <a:r>
              <a:rPr lang="es-MX" sz="1300" b="1" spc="-25" dirty="0">
                <a:latin typeface="Arial "/>
                <a:cs typeface="Calibri"/>
              </a:rPr>
              <a:t>S</a:t>
            </a:r>
            <a:r>
              <a:rPr lang="es-MX" sz="1300" b="1" spc="-20" dirty="0">
                <a:latin typeface="Arial "/>
                <a:cs typeface="Calibri"/>
              </a:rPr>
              <a:t>T</a:t>
            </a:r>
            <a:r>
              <a:rPr lang="es-MX" sz="1300" b="1" spc="-10" dirty="0">
                <a:latin typeface="Arial "/>
                <a:cs typeface="Calibri"/>
              </a:rPr>
              <a:t>RAL.</a:t>
            </a:r>
            <a:endParaRPr lang="es-MX" sz="1300" dirty="0">
              <a:latin typeface="Arial 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15" dirty="0">
                <a:latin typeface="Arial "/>
                <a:cs typeface="Calibri"/>
              </a:rPr>
              <a:t>U</a:t>
            </a:r>
            <a:r>
              <a:rPr lang="es-MX" sz="1300" i="1" spc="-5" dirty="0">
                <a:latin typeface="Arial "/>
                <a:cs typeface="Calibri"/>
              </a:rPr>
              <a:t>nivers</a:t>
            </a:r>
            <a:r>
              <a:rPr lang="es-MX" sz="1300" i="1" spc="-15" dirty="0">
                <a:latin typeface="Arial "/>
                <a:cs typeface="Calibri"/>
              </a:rPr>
              <a:t>o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15" dirty="0">
                <a:latin typeface="Arial "/>
                <a:cs typeface="Calibri"/>
              </a:rPr>
              <a:t> </a:t>
            </a:r>
            <a:r>
              <a:rPr lang="es-MX" sz="1300" spc="-10" dirty="0" smtClean="0">
                <a:latin typeface="Arial "/>
                <a:cs typeface="Calibri"/>
              </a:rPr>
              <a:t>E</a:t>
            </a:r>
            <a:r>
              <a:rPr lang="es-MX" sz="1300" spc="-20" dirty="0" smtClean="0">
                <a:latin typeface="Arial "/>
                <a:cs typeface="Calibri"/>
              </a:rPr>
              <a:t>n</a:t>
            </a:r>
            <a:r>
              <a:rPr lang="es-MX" sz="1300" spc="-5" dirty="0" smtClean="0">
                <a:latin typeface="Arial "/>
                <a:cs typeface="Calibri"/>
              </a:rPr>
              <a:t>tida</a:t>
            </a:r>
            <a:r>
              <a:rPr lang="es-MX" sz="1300" spc="-10" dirty="0" smtClean="0">
                <a:latin typeface="Arial "/>
                <a:cs typeface="Calibri"/>
              </a:rPr>
              <a:t>d</a:t>
            </a:r>
            <a:r>
              <a:rPr lang="es-MX" sz="1300" spc="-5" dirty="0" smtClean="0">
                <a:latin typeface="Arial "/>
                <a:cs typeface="Calibri"/>
              </a:rPr>
              <a:t>es</a:t>
            </a:r>
            <a:r>
              <a:rPr lang="es-MX" sz="1300" spc="40" dirty="0" smtClean="0">
                <a:latin typeface="Arial "/>
                <a:cs typeface="Calibri"/>
              </a:rPr>
              <a:t> Bomberiles y </a:t>
            </a:r>
            <a:r>
              <a:rPr lang="es-MX" sz="1300" spc="-5" dirty="0" smtClean="0">
                <a:latin typeface="Arial "/>
                <a:cs typeface="Calibri"/>
              </a:rPr>
              <a:t>Territoriales</a:t>
            </a:r>
            <a:r>
              <a:rPr lang="es-MX" sz="1300" spc="-5" dirty="0">
                <a:latin typeface="Arial "/>
                <a:cs typeface="Calibri"/>
              </a:rPr>
              <a:t>.</a:t>
            </a:r>
            <a:endParaRPr lang="es-MX" sz="1300" dirty="0">
              <a:latin typeface="Arial "/>
              <a:cs typeface="Calibri"/>
            </a:endParaRPr>
          </a:p>
          <a:p>
            <a:pPr marL="299085" marR="6985" indent="-287020" algn="just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lang="es-MX" sz="1300" i="1" spc="-30" dirty="0">
                <a:latin typeface="Arial "/>
                <a:cs typeface="Calibri"/>
              </a:rPr>
              <a:t>R</a:t>
            </a:r>
            <a:r>
              <a:rPr lang="es-MX" sz="1300" i="1" spc="-10" dirty="0">
                <a:latin typeface="Arial "/>
                <a:cs typeface="Calibri"/>
              </a:rPr>
              <a:t>e</a:t>
            </a:r>
            <a:r>
              <a:rPr lang="es-MX" sz="1300" i="1" spc="-5" dirty="0">
                <a:latin typeface="Arial "/>
                <a:cs typeface="Calibri"/>
              </a:rPr>
              <a:t>p</a:t>
            </a:r>
            <a:r>
              <a:rPr lang="es-MX" sz="1300" i="1" spc="-10" dirty="0">
                <a:latin typeface="Arial "/>
                <a:cs typeface="Calibri"/>
              </a:rPr>
              <a:t>res</a:t>
            </a:r>
            <a:r>
              <a:rPr lang="es-MX" sz="1300" i="1" spc="-20" dirty="0">
                <a:latin typeface="Arial "/>
                <a:cs typeface="Calibri"/>
              </a:rPr>
              <a:t>en</a:t>
            </a:r>
            <a:r>
              <a:rPr lang="es-MX" sz="1300" i="1" spc="-35" dirty="0">
                <a:latin typeface="Arial "/>
                <a:cs typeface="Calibri"/>
              </a:rPr>
              <a:t>t</a:t>
            </a:r>
            <a:r>
              <a:rPr lang="es-MX" sz="1300" i="1" spc="-5" dirty="0">
                <a:latin typeface="Arial "/>
                <a:cs typeface="Calibri"/>
              </a:rPr>
              <a:t>ativi</a:t>
            </a:r>
            <a:r>
              <a:rPr lang="es-MX" sz="1300" i="1" spc="-15" dirty="0">
                <a:latin typeface="Arial "/>
                <a:cs typeface="Calibri"/>
              </a:rPr>
              <a:t>d</a:t>
            </a:r>
            <a:r>
              <a:rPr lang="es-MX" sz="1300" i="1" spc="-20" dirty="0">
                <a:latin typeface="Arial "/>
                <a:cs typeface="Calibri"/>
              </a:rPr>
              <a:t>a</a:t>
            </a:r>
            <a:r>
              <a:rPr lang="es-MX" sz="1300" i="1" dirty="0">
                <a:latin typeface="Arial "/>
                <a:cs typeface="Calibri"/>
              </a:rPr>
              <a:t>d</a:t>
            </a:r>
            <a:r>
              <a:rPr lang="es-MX" sz="1300" i="1" spc="-5" dirty="0">
                <a:latin typeface="Arial "/>
                <a:cs typeface="Calibri"/>
              </a:rPr>
              <a:t>:</a:t>
            </a:r>
            <a:r>
              <a:rPr lang="es-MX" sz="1300" i="1" spc="55" dirty="0">
                <a:latin typeface="Arial "/>
                <a:cs typeface="Calibri"/>
              </a:rPr>
              <a:t> </a:t>
            </a:r>
            <a:r>
              <a:rPr lang="es-MX" sz="1300" spc="-35" dirty="0">
                <a:latin typeface="Arial "/>
                <a:cs typeface="Calibri"/>
              </a:rPr>
              <a:t>P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3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u</a:t>
            </a:r>
            <a:r>
              <a:rPr lang="es-MX" sz="1300" spc="-5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</a:t>
            </a:r>
            <a:r>
              <a:rPr lang="es-MX" sz="1300" spc="-10" dirty="0">
                <a:latin typeface="Arial "/>
                <a:cs typeface="Calibri"/>
              </a:rPr>
              <a:t>tas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1</a:t>
            </a:r>
            <a:r>
              <a:rPr lang="es-MX" sz="1300" spc="-10" dirty="0">
                <a:latin typeface="Arial "/>
                <a:cs typeface="Calibri"/>
              </a:rPr>
              <a:t>0</a:t>
            </a:r>
            <a:r>
              <a:rPr lang="es-MX" sz="1300" spc="-5" dirty="0">
                <a:latin typeface="Arial "/>
                <a:cs typeface="Calibri"/>
              </a:rPr>
              <a:t>0</a:t>
            </a:r>
            <a:r>
              <a:rPr lang="es-MX" sz="1300" spc="-10" dirty="0">
                <a:latin typeface="Arial "/>
                <a:cs typeface="Calibri"/>
              </a:rPr>
              <a:t>%</a:t>
            </a:r>
            <a:r>
              <a:rPr lang="es-MX" sz="1300" spc="5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d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l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u</a:t>
            </a:r>
            <a:r>
              <a:rPr lang="es-MX" sz="1300" spc="-10" dirty="0">
                <a:latin typeface="Arial "/>
                <a:cs typeface="Calibri"/>
              </a:rPr>
              <a:t>suar</a:t>
            </a:r>
            <a:r>
              <a:rPr lang="es-MX" sz="1300" dirty="0">
                <a:latin typeface="Arial "/>
                <a:cs typeface="Calibri"/>
              </a:rPr>
              <a:t>io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y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án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inclu</a:t>
            </a:r>
            <a:r>
              <a:rPr lang="es-MX" sz="1300" spc="5" dirty="0">
                <a:latin typeface="Arial "/>
                <a:cs typeface="Calibri"/>
              </a:rPr>
              <a:t>i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dirty="0">
                <a:latin typeface="Arial "/>
                <a:cs typeface="Calibri"/>
              </a:rPr>
              <a:t>o</a:t>
            </a:r>
            <a:r>
              <a:rPr lang="es-MX" sz="1300" spc="-5" dirty="0">
                <a:latin typeface="Arial "/>
                <a:cs typeface="Calibri"/>
              </a:rPr>
              <a:t>s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dirty="0">
                <a:latin typeface="Arial "/>
                <a:cs typeface="Calibri"/>
              </a:rPr>
              <a:t>e</a:t>
            </a:r>
            <a:r>
              <a:rPr lang="es-MX" sz="1300" spc="-10" dirty="0">
                <a:latin typeface="Arial "/>
                <a:cs typeface="Calibri"/>
              </a:rPr>
              <a:t>n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Marco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65" dirty="0" err="1">
                <a:latin typeface="Arial "/>
                <a:cs typeface="Calibri"/>
              </a:rPr>
              <a:t>M</a:t>
            </a:r>
            <a:r>
              <a:rPr lang="es-MX" sz="1300" spc="-10" dirty="0" err="1">
                <a:latin typeface="Arial "/>
                <a:cs typeface="Calibri"/>
              </a:rPr>
              <a:t>uest</a:t>
            </a:r>
            <a:r>
              <a:rPr lang="es-MX" sz="1300" spc="-30" dirty="0" err="1">
                <a:latin typeface="Arial "/>
                <a:cs typeface="Calibri"/>
              </a:rPr>
              <a:t>r</a:t>
            </a:r>
            <a:r>
              <a:rPr lang="es-MX" sz="1300" spc="-5" dirty="0" err="1">
                <a:latin typeface="Arial "/>
                <a:cs typeface="Calibri"/>
              </a:rPr>
              <a:t>al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65" dirty="0">
                <a:latin typeface="Arial "/>
                <a:cs typeface="Calibri"/>
              </a:rPr>
              <a:t> </a:t>
            </a:r>
            <a:r>
              <a:rPr lang="es-MX" sz="1300" spc="-5" dirty="0">
                <a:latin typeface="Arial "/>
                <a:cs typeface="Calibri"/>
              </a:rPr>
              <a:t>la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p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st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10" dirty="0">
                <a:latin typeface="Arial "/>
                <a:cs typeface="Calibri"/>
              </a:rPr>
              <a:t>ión</a:t>
            </a:r>
            <a:r>
              <a:rPr lang="es-MX" sz="1300" spc="7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</a:t>
            </a:r>
            <a:r>
              <a:rPr lang="es-MX" sz="1300" spc="-5" dirty="0">
                <a:latin typeface="Arial "/>
                <a:cs typeface="Calibri"/>
              </a:rPr>
              <a:t>el</a:t>
            </a:r>
            <a:r>
              <a:rPr lang="es-MX" sz="1300" spc="8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se</a:t>
            </a:r>
            <a:r>
              <a:rPr lang="es-MX" sz="1300" spc="5" dirty="0">
                <a:latin typeface="Arial "/>
                <a:cs typeface="Calibri"/>
              </a:rPr>
              <a:t>r</a:t>
            </a:r>
            <a:r>
              <a:rPr lang="es-MX" sz="1300" spc="-5" dirty="0">
                <a:latin typeface="Arial "/>
                <a:cs typeface="Calibri"/>
              </a:rPr>
              <a:t>vicio</a:t>
            </a:r>
            <a:r>
              <a:rPr lang="es-MX" sz="1300" spc="60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o</a:t>
            </a:r>
            <a:r>
              <a:rPr lang="es-MX" sz="1300" spc="7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0" dirty="0">
                <a:latin typeface="Arial "/>
                <a:cs typeface="Calibri"/>
              </a:rPr>
              <a:t>n</a:t>
            </a:r>
            <a:r>
              <a:rPr lang="es-MX" sz="1300" spc="-5" dirty="0">
                <a:latin typeface="Arial "/>
                <a:cs typeface="Calibri"/>
              </a:rPr>
              <a:t>t</a:t>
            </a:r>
            <a:r>
              <a:rPr lang="es-MX" sz="1300" spc="-1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3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a</a:t>
            </a:r>
            <a:r>
              <a:rPr lang="es-MX" sz="1300" spc="55" dirty="0">
                <a:latin typeface="Arial "/>
                <a:cs typeface="Calibri"/>
              </a:rPr>
              <a:t> </a:t>
            </a:r>
            <a:r>
              <a:rPr lang="es-MX" sz="1300" spc="-10" dirty="0">
                <a:latin typeface="Arial "/>
                <a:cs typeface="Calibri"/>
              </a:rPr>
              <a:t>de</a:t>
            </a:r>
            <a:r>
              <a:rPr lang="es-MX" sz="1300" spc="-5" dirty="0">
                <a:latin typeface="Arial "/>
                <a:cs typeface="Calibri"/>
              </a:rPr>
              <a:t> p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odu</a:t>
            </a:r>
            <a:r>
              <a:rPr lang="es-MX" sz="1300" spc="-5" dirty="0">
                <a:latin typeface="Arial "/>
                <a:cs typeface="Calibri"/>
              </a:rPr>
              <a:t>c</a:t>
            </a:r>
            <a:r>
              <a:rPr lang="es-MX" sz="1300" spc="-20" dirty="0">
                <a:latin typeface="Arial "/>
                <a:cs typeface="Calibri"/>
              </a:rPr>
              <a:t>t</a:t>
            </a:r>
            <a:r>
              <a:rPr lang="es-MX" sz="1300" spc="-10" dirty="0">
                <a:latin typeface="Arial "/>
                <a:cs typeface="Calibri"/>
              </a:rPr>
              <a:t>os</a:t>
            </a:r>
            <a:r>
              <a:rPr lang="es-MX" sz="1300" spc="25" dirty="0">
                <a:latin typeface="Arial "/>
                <a:cs typeface="Calibri"/>
              </a:rPr>
              <a:t> </a:t>
            </a:r>
            <a:r>
              <a:rPr lang="es-MX" sz="1300" spc="-20" dirty="0">
                <a:latin typeface="Arial "/>
                <a:cs typeface="Calibri"/>
              </a:rPr>
              <a:t>g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5" dirty="0">
                <a:latin typeface="Arial "/>
                <a:cs typeface="Calibri"/>
              </a:rPr>
              <a:t>n</a:t>
            </a:r>
            <a:r>
              <a:rPr lang="es-MX" sz="1300" spc="-10" dirty="0">
                <a:latin typeface="Arial "/>
                <a:cs typeface="Calibri"/>
              </a:rPr>
              <a:t>e</a:t>
            </a:r>
            <a:r>
              <a:rPr lang="es-MX" sz="1300" spc="-25" dirty="0">
                <a:latin typeface="Arial "/>
                <a:cs typeface="Calibri"/>
              </a:rPr>
              <a:t>r</a:t>
            </a:r>
            <a:r>
              <a:rPr lang="es-MX" sz="1300" spc="-10" dirty="0">
                <a:latin typeface="Arial "/>
                <a:cs typeface="Calibri"/>
              </a:rPr>
              <a:t>ados.</a:t>
            </a:r>
            <a:endParaRPr lang="es-MX" sz="1300" dirty="0">
              <a:latin typeface="Arial "/>
              <a:cs typeface="Calibri"/>
            </a:endParaRPr>
          </a:p>
          <a:p>
            <a:pPr marL="12700" marR="6350">
              <a:lnSpc>
                <a:spcPct val="100000"/>
              </a:lnSpc>
            </a:pPr>
            <a:endParaRPr sz="13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38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7" name="Rectángulo 6"/>
          <p:cNvSpPr/>
          <p:nvPr/>
        </p:nvSpPr>
        <p:spPr>
          <a:xfrm>
            <a:off x="1321723" y="791422"/>
            <a:ext cx="10382597" cy="1910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350" algn="just">
              <a:lnSpc>
                <a:spcPct val="90000"/>
              </a:lnSpc>
            </a:pPr>
            <a:r>
              <a:rPr lang="es-MX" b="1" i="1" spc="-150" dirty="0">
                <a:latin typeface="Arial "/>
                <a:cs typeface="Calibri"/>
              </a:rPr>
              <a:t>T</a:t>
            </a:r>
            <a:r>
              <a:rPr lang="es-MX" b="1" i="1" dirty="0">
                <a:latin typeface="Arial "/>
                <a:cs typeface="Calibri"/>
              </a:rPr>
              <a:t>amaño</a:t>
            </a:r>
            <a:r>
              <a:rPr lang="es-MX" b="1" i="1" spc="55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de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la</a:t>
            </a:r>
            <a:r>
              <a:rPr lang="es-MX" b="1" i="1" spc="60" dirty="0">
                <a:latin typeface="Arial "/>
                <a:cs typeface="Calibri"/>
              </a:rPr>
              <a:t> </a:t>
            </a:r>
            <a:r>
              <a:rPr lang="es-MX" b="1" i="1" dirty="0">
                <a:latin typeface="Arial "/>
                <a:cs typeface="Calibri"/>
              </a:rPr>
              <a:t>Mue</a:t>
            </a:r>
            <a:r>
              <a:rPr lang="es-MX" b="1" i="1" spc="-35" dirty="0">
                <a:latin typeface="Arial "/>
                <a:cs typeface="Calibri"/>
              </a:rPr>
              <a:t>s</a:t>
            </a:r>
            <a:r>
              <a:rPr lang="es-MX" b="1" i="1" dirty="0">
                <a:latin typeface="Arial "/>
                <a:cs typeface="Calibri"/>
              </a:rPr>
              <a:t>tr</a:t>
            </a:r>
            <a:r>
              <a:rPr lang="es-MX" b="1" i="1" spc="5" dirty="0">
                <a:latin typeface="Arial "/>
                <a:cs typeface="Calibri"/>
              </a:rPr>
              <a:t>a</a:t>
            </a:r>
            <a:r>
              <a:rPr lang="es-MX" b="1" dirty="0">
                <a:latin typeface="Arial "/>
                <a:cs typeface="Calibri"/>
              </a:rPr>
              <a:t>:</a:t>
            </a:r>
            <a:r>
              <a:rPr lang="es-MX" b="1" spc="55" dirty="0">
                <a:latin typeface="Arial "/>
                <a:cs typeface="Calibri"/>
              </a:rPr>
              <a:t> </a:t>
            </a:r>
            <a:r>
              <a:rPr lang="es-MX" dirty="0" smtClean="0">
                <a:latin typeface="Arial "/>
                <a:cs typeface="Calibri"/>
              </a:rPr>
              <a:t>La</a:t>
            </a:r>
            <a:r>
              <a:rPr lang="es-MX" spc="60" dirty="0" smtClean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4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qu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i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aci</a:t>
            </a:r>
            <a:r>
              <a:rPr lang="es-MX" spc="-10" dirty="0">
                <a:latin typeface="Arial "/>
                <a:cs typeface="Calibri"/>
              </a:rPr>
              <a:t>ó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6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cue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tis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acción</a:t>
            </a:r>
            <a:r>
              <a:rPr lang="es-MX" spc="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-5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da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: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ri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q</a:t>
            </a:r>
            <a:r>
              <a:rPr lang="es-MX" dirty="0">
                <a:latin typeface="Arial "/>
                <a:cs typeface="Calibri"/>
              </a:rPr>
              <a:t>ue</a:t>
            </a:r>
            <a:r>
              <a:rPr lang="es-MX" spc="12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acceden a los servicios de la DNBC los cuales son: Entidades </a:t>
            </a:r>
            <a:r>
              <a:rPr lang="es-MX" dirty="0" smtClean="0">
                <a:latin typeface="Arial "/>
                <a:cs typeface="Calibri"/>
              </a:rPr>
              <a:t>Bomberiles y territoriales que </a:t>
            </a:r>
            <a:r>
              <a:rPr lang="es-MX" dirty="0">
                <a:latin typeface="Arial "/>
                <a:cs typeface="Calibri"/>
              </a:rPr>
              <a:t>accedieron a los servicios a través del chat institucional, correo electrónico, atención telefónica y </a:t>
            </a:r>
            <a:r>
              <a:rPr lang="es-MX" dirty="0" smtClean="0">
                <a:latin typeface="Arial "/>
                <a:cs typeface="Calibri"/>
              </a:rPr>
              <a:t>presencial y </a:t>
            </a:r>
            <a:r>
              <a:rPr lang="es-MX" dirty="0">
                <a:latin typeface="Arial "/>
                <a:cs typeface="Calibri"/>
              </a:rPr>
              <a:t>correspondencia certificada.</a:t>
            </a:r>
          </a:p>
          <a:p>
            <a:pPr>
              <a:lnSpc>
                <a:spcPts val="1000"/>
              </a:lnSpc>
              <a:spcBef>
                <a:spcPts val="20"/>
              </a:spcBef>
            </a:pPr>
            <a:endParaRPr lang="es-MX" sz="1050" dirty="0">
              <a:latin typeface="Arial "/>
            </a:endParaRPr>
          </a:p>
          <a:p>
            <a:pPr marL="12700" marR="6985" algn="just">
              <a:lnSpc>
                <a:spcPts val="1839"/>
              </a:lnSpc>
            </a:pP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1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b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se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so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dirty="0">
                <a:latin typeface="Arial "/>
                <a:cs typeface="Calibri"/>
              </a:rPr>
              <a:t>al,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</a:t>
            </a:r>
            <a:r>
              <a:rPr lang="es-MX" dirty="0">
                <a:latin typeface="Arial "/>
                <a:cs typeface="Calibri"/>
              </a:rPr>
              <a:t>ie</a:t>
            </a:r>
            <a:r>
              <a:rPr lang="es-MX" spc="-35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 smtClean="0"/>
              <a:t>257</a:t>
            </a:r>
            <a:r>
              <a:rPr lang="es-MX" spc="130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ios</a:t>
            </a:r>
            <a:r>
              <a:rPr lang="es-MX" spc="15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14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es</a:t>
            </a:r>
            <a:r>
              <a:rPr lang="es-MX" spc="1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lo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160" dirty="0" smtClean="0">
                <a:latin typeface="Arial "/>
                <a:cs typeface="Calibri"/>
              </a:rPr>
              <a:t>34</a:t>
            </a:r>
            <a:r>
              <a:rPr lang="es-MX" spc="155" dirty="0" smtClean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diligenciaron</a:t>
            </a:r>
            <a:r>
              <a:rPr lang="es-MX" spc="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el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,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35" dirty="0">
                <a:latin typeface="Arial "/>
                <a:cs typeface="Calibri"/>
              </a:rPr>
              <a:t>z</a:t>
            </a:r>
            <a:r>
              <a:rPr lang="es-MX" dirty="0">
                <a:latin typeface="Arial "/>
                <a:cs typeface="Calibri"/>
              </a:rPr>
              <a:t>ó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a</a:t>
            </a:r>
            <a:r>
              <a:rPr lang="es-MX" spc="4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ú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ep</a:t>
            </a:r>
            <a:r>
              <a:rPr lang="es-MX" spc="-2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5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v</a:t>
            </a:r>
            <a:r>
              <a:rPr lang="es-MX" dirty="0">
                <a:latin typeface="Arial "/>
                <a:cs typeface="Calibri"/>
              </a:rPr>
              <a:t>o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 smtClean="0">
                <a:latin typeface="Arial "/>
                <a:cs typeface="Calibri"/>
              </a:rPr>
              <a:t>12</a:t>
            </a:r>
            <a:r>
              <a:rPr lang="es-MX" dirty="0" smtClean="0">
                <a:latin typeface="Arial "/>
                <a:cs typeface="Calibri"/>
              </a:rPr>
              <a:t>%</a:t>
            </a:r>
            <a:r>
              <a:rPr lang="es-MX" spc="40" dirty="0" smtClean="0">
                <a:solidFill>
                  <a:srgbClr val="FF0000"/>
                </a:solidFill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dirty="0">
                <a:latin typeface="Arial "/>
                <a:cs typeface="Calibri"/>
              </a:rPr>
              <a:t>ome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io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en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endi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5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r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4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ti</a:t>
            </a:r>
            <a:r>
              <a:rPr lang="es-MX" spc="-20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15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s </a:t>
            </a:r>
            <a:r>
              <a:rPr lang="es-MX" spc="-15" dirty="0">
                <a:latin typeface="Arial "/>
                <a:cs typeface="Calibri"/>
              </a:rPr>
              <a:t>c</a:t>
            </a:r>
            <a:r>
              <a:rPr lang="es-MX" dirty="0">
                <a:latin typeface="Arial "/>
                <a:cs typeface="Calibri"/>
              </a:rPr>
              <a:t>anal</a:t>
            </a:r>
            <a:r>
              <a:rPr lang="es-MX" spc="5" dirty="0">
                <a:latin typeface="Arial "/>
                <a:cs typeface="Calibri"/>
              </a:rPr>
              <a:t>e</a:t>
            </a:r>
            <a:r>
              <a:rPr lang="es-MX" spc="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.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322382"/>
              </p:ext>
            </p:extLst>
          </p:nvPr>
        </p:nvGraphicFramePr>
        <p:xfrm>
          <a:off x="1850621" y="3527702"/>
          <a:ext cx="3544339" cy="12344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15228">
                  <a:extLst>
                    <a:ext uri="{9D8B030D-6E8A-4147-A177-3AD203B41FA5}">
                      <a16:colId xmlns:a16="http://schemas.microsoft.com/office/drawing/2014/main" val="3287831381"/>
                    </a:ext>
                  </a:extLst>
                </a:gridCol>
                <a:gridCol w="2629111">
                  <a:extLst>
                    <a:ext uri="{9D8B030D-6E8A-4147-A177-3AD203B41FA5}">
                      <a16:colId xmlns:a16="http://schemas.microsoft.com/office/drawing/2014/main" val="402417543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ETIQUETAS DE FILA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 smtClean="0">
                          <a:effectLst/>
                        </a:rPr>
                        <a:t>CUENTA DE NATURALEZA JURIDICA DEL PETICIONARIO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8692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Entidad Bomberil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79191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Entidad Territorial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35958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871967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3689341"/>
              </p:ext>
            </p:extLst>
          </p:nvPr>
        </p:nvGraphicFramePr>
        <p:xfrm>
          <a:off x="6788208" y="3377285"/>
          <a:ext cx="3752850" cy="210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6826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7" name="Rectángulo 6"/>
          <p:cNvSpPr/>
          <p:nvPr/>
        </p:nvSpPr>
        <p:spPr>
          <a:xfrm>
            <a:off x="304801" y="1098669"/>
            <a:ext cx="11439780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-15" dirty="0">
                <a:latin typeface="Arial "/>
                <a:cs typeface="Calibri"/>
              </a:rPr>
              <a:t>1</a:t>
            </a:r>
            <a:r>
              <a:rPr lang="en-US" b="1" dirty="0">
                <a:latin typeface="Arial "/>
                <a:cs typeface="Calibri"/>
              </a:rPr>
              <a:t>.</a:t>
            </a:r>
            <a:r>
              <a:rPr lang="en-US" b="1" spc="-10" dirty="0">
                <a:latin typeface="Arial "/>
                <a:cs typeface="Calibri"/>
              </a:rPr>
              <a:t>4</a:t>
            </a:r>
            <a:r>
              <a:rPr lang="en-US" b="1" spc="5" dirty="0">
                <a:latin typeface="Arial "/>
                <a:cs typeface="Calibri"/>
              </a:rPr>
              <a:t> </a:t>
            </a:r>
            <a:r>
              <a:rPr lang="en-US" b="1" spc="-15" dirty="0">
                <a:latin typeface="Arial "/>
                <a:cs typeface="Calibri"/>
              </a:rPr>
              <a:t>MÉ</a:t>
            </a:r>
            <a:r>
              <a:rPr lang="en-US" b="1" spc="-60" dirty="0">
                <a:latin typeface="Arial "/>
                <a:cs typeface="Calibri"/>
              </a:rPr>
              <a:t>T</a:t>
            </a:r>
            <a:r>
              <a:rPr lang="en-US" b="1" spc="-15" dirty="0">
                <a:latin typeface="Arial "/>
                <a:cs typeface="Calibri"/>
              </a:rPr>
              <a:t>ODO</a:t>
            </a:r>
            <a:r>
              <a:rPr lang="en-US" b="1" spc="2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DE</a:t>
            </a:r>
            <a:r>
              <a:rPr lang="en-US" b="1" spc="-5" dirty="0">
                <a:latin typeface="Arial "/>
                <a:cs typeface="Calibri"/>
              </a:rPr>
              <a:t> </a:t>
            </a:r>
            <a:r>
              <a:rPr lang="en-US" b="1" spc="-10" dirty="0">
                <a:latin typeface="Arial "/>
                <a:cs typeface="Calibri"/>
              </a:rPr>
              <a:t>E</a:t>
            </a:r>
            <a:r>
              <a:rPr lang="en-US" b="1" spc="-90" dirty="0">
                <a:latin typeface="Arial "/>
                <a:cs typeface="Calibri"/>
              </a:rPr>
              <a:t>V</a:t>
            </a:r>
            <a:r>
              <a:rPr lang="en-US" b="1" spc="-10" dirty="0">
                <a:latin typeface="Arial "/>
                <a:cs typeface="Calibri"/>
              </a:rPr>
              <a:t>A</a:t>
            </a:r>
            <a:r>
              <a:rPr lang="en-US" b="1" spc="-50" dirty="0">
                <a:latin typeface="Arial "/>
                <a:cs typeface="Calibri"/>
              </a:rPr>
              <a:t>L</a:t>
            </a:r>
            <a:r>
              <a:rPr lang="en-US" b="1" spc="-65" dirty="0">
                <a:latin typeface="Arial "/>
                <a:cs typeface="Calibri"/>
              </a:rPr>
              <a:t>U</a:t>
            </a:r>
            <a:r>
              <a:rPr lang="en-US" b="1" spc="-30" dirty="0">
                <a:latin typeface="Arial "/>
                <a:cs typeface="Calibri"/>
              </a:rPr>
              <a:t>A</a:t>
            </a:r>
            <a:r>
              <a:rPr lang="en-US" b="1" spc="-10" dirty="0">
                <a:latin typeface="Arial "/>
                <a:cs typeface="Calibri"/>
              </a:rPr>
              <a:t>C</a:t>
            </a:r>
            <a:r>
              <a:rPr lang="en-US" b="1" spc="-20" dirty="0">
                <a:latin typeface="Arial "/>
                <a:cs typeface="Calibri"/>
              </a:rPr>
              <a:t>I</a:t>
            </a:r>
            <a:r>
              <a:rPr lang="en-US" b="1" spc="-15" dirty="0">
                <a:latin typeface="Arial "/>
                <a:cs typeface="Calibri"/>
              </a:rPr>
              <a:t>Ó</a:t>
            </a:r>
            <a:r>
              <a:rPr lang="en-US" b="1" spc="-5" dirty="0">
                <a:latin typeface="Arial "/>
                <a:cs typeface="Calibri"/>
              </a:rPr>
              <a:t>N:</a:t>
            </a:r>
            <a:endParaRPr lang="en-US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b="1" spc="55" dirty="0" smtClean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r>
              <a:rPr lang="es-MX" spc="-10" dirty="0">
                <a:latin typeface="Arial "/>
                <a:cs typeface="Calibri"/>
              </a:rPr>
              <a:t>Según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t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20" dirty="0">
                <a:latin typeface="Arial "/>
                <a:cs typeface="Calibri"/>
              </a:rPr>
              <a:t>at</a:t>
            </a:r>
            <a:r>
              <a:rPr lang="es-MX" spc="-10" dirty="0">
                <a:latin typeface="Arial "/>
                <a:cs typeface="Calibri"/>
              </a:rPr>
              <a:t>ég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In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itu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onal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con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2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opósi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0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un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p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c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aje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  </a:t>
            </a:r>
            <a:r>
              <a:rPr lang="es-MX" spc="-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</a:t>
            </a:r>
            <a:r>
              <a:rPr lang="es-MX" spc="-5" dirty="0">
                <a:latin typeface="Arial "/>
                <a:cs typeface="Calibri"/>
              </a:rPr>
              <a:t>n,</a:t>
            </a:r>
            <a:r>
              <a:rPr lang="es-MX" spc="-10" dirty="0">
                <a:latin typeface="Arial "/>
                <a:cs typeface="Calibri"/>
              </a:rPr>
              <a:t> implem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acciones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a,</a:t>
            </a:r>
            <a:r>
              <a:rPr lang="es-MX" spc="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able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0" dirty="0" smtClean="0">
                <a:latin typeface="Arial "/>
                <a:cs typeface="Calibri"/>
              </a:rPr>
              <a:t>:</a:t>
            </a:r>
          </a:p>
          <a:p>
            <a:pPr marL="12700" marR="6350" algn="just">
              <a:lnSpc>
                <a:spcPct val="90000"/>
              </a:lnSpc>
            </a:pPr>
            <a:endParaRPr lang="es-MX" spc="-10" dirty="0">
              <a:latin typeface="Arial "/>
              <a:cs typeface="Calibri"/>
            </a:endParaRPr>
          </a:p>
          <a:p>
            <a:pPr marL="413384" marR="7620" indent="-401320" algn="just">
              <a:lnSpc>
                <a:spcPct val="100099"/>
              </a:lnSpc>
              <a:buFont typeface="Calibri"/>
              <a:buAutoNum type="romanUcPeriod"/>
              <a:tabLst>
                <a:tab pos="413384" algn="l"/>
              </a:tabLst>
            </a:pP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el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35" dirty="0">
                <a:latin typeface="Arial "/>
                <a:cs typeface="Calibri"/>
              </a:rPr>
              <a:t>a</a:t>
            </a:r>
            <a:r>
              <a:rPr lang="es-MX" spc="-2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abi</a:t>
            </a:r>
            <a:r>
              <a:rPr lang="es-MX" spc="-15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gu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sup</a:t>
            </a:r>
            <a:r>
              <a:rPr lang="es-MX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r</a:t>
            </a:r>
            <a:r>
              <a:rPr lang="es-MX" spc="-5" dirty="0">
                <a:latin typeface="Arial "/>
                <a:cs typeface="Calibri"/>
              </a:rPr>
              <a:t>io</a:t>
            </a:r>
            <a:r>
              <a:rPr lang="es-MX" spc="-10" dirty="0">
                <a:latin typeface="Arial "/>
                <a:cs typeface="Calibri"/>
              </a:rPr>
              <a:t>r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Muy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Bu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eno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≥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0%</a:t>
            </a:r>
            <a:r>
              <a:rPr lang="es-MX" spc="-10" dirty="0">
                <a:latin typeface="Arial "/>
                <a:cs typeface="Calibri"/>
              </a:rPr>
              <a:t>)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s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impleme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20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acción,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5" dirty="0">
                <a:latin typeface="Arial "/>
                <a:cs typeface="Calibri"/>
              </a:rPr>
              <a:t> se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á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decis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ón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1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Subdi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ción</a:t>
            </a:r>
            <a:r>
              <a:rPr lang="es-MX" spc="13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 smtClean="0">
                <a:latin typeface="Arial "/>
                <a:cs typeface="Calibri"/>
              </a:rPr>
              <a:t>s</a:t>
            </a:r>
            <a:r>
              <a:rPr lang="es-MX" spc="-10" dirty="0" smtClean="0">
                <a:latin typeface="Arial "/>
                <a:cs typeface="Calibri"/>
              </a:rPr>
              <a:t>t</a:t>
            </a:r>
            <a:r>
              <a:rPr lang="es-MX" spc="-55" dirty="0" smtClean="0">
                <a:latin typeface="Arial "/>
                <a:cs typeface="Calibri"/>
              </a:rPr>
              <a:t>r</a:t>
            </a:r>
            <a:r>
              <a:rPr lang="es-MX" spc="-20" dirty="0" smtClean="0">
                <a:latin typeface="Arial "/>
                <a:cs typeface="Calibri"/>
              </a:rPr>
              <a:t>at</a:t>
            </a:r>
            <a:r>
              <a:rPr lang="es-MX" spc="-10" dirty="0" smtClean="0">
                <a:latin typeface="Arial "/>
                <a:cs typeface="Calibri"/>
              </a:rPr>
              <a:t>ég</a:t>
            </a:r>
            <a:r>
              <a:rPr lang="es-MX" dirty="0" smtClean="0">
                <a:latin typeface="Arial "/>
                <a:cs typeface="Calibri"/>
              </a:rPr>
              <a:t>i</a:t>
            </a:r>
            <a:r>
              <a:rPr lang="es-MX" spc="-40" dirty="0" smtClean="0">
                <a:latin typeface="Arial "/>
                <a:cs typeface="Calibri"/>
              </a:rPr>
              <a:t>c</a:t>
            </a:r>
            <a:r>
              <a:rPr lang="es-MX" spc="-10" dirty="0" smtClean="0">
                <a:latin typeface="Arial "/>
                <a:cs typeface="Calibri"/>
              </a:rPr>
              <a:t>a</a:t>
            </a:r>
            <a:r>
              <a:rPr lang="es-MX" spc="125" dirty="0" smtClean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114" dirty="0" smtClean="0">
                <a:latin typeface="Arial "/>
                <a:cs typeface="Calibri"/>
              </a:rPr>
              <a:t>C</a:t>
            </a:r>
            <a:r>
              <a:rPr lang="es-MX" spc="-5" dirty="0" smtClean="0">
                <a:latin typeface="Arial "/>
                <a:cs typeface="Calibri"/>
              </a:rPr>
              <a:t>oo</a:t>
            </a:r>
            <a:r>
              <a:rPr lang="es-MX" spc="-40" dirty="0" smtClean="0">
                <a:latin typeface="Arial "/>
                <a:cs typeface="Calibri"/>
              </a:rPr>
              <a:t>r</a:t>
            </a:r>
            <a:r>
              <a:rPr lang="es-MX" spc="-10" dirty="0" smtClean="0">
                <a:latin typeface="Arial "/>
                <a:cs typeface="Calibri"/>
              </a:rPr>
              <a:t>d</a:t>
            </a:r>
            <a:r>
              <a:rPr lang="es-MX" dirty="0" smtClean="0">
                <a:latin typeface="Arial "/>
                <a:cs typeface="Calibri"/>
              </a:rPr>
              <a:t>i</a:t>
            </a:r>
            <a:r>
              <a:rPr lang="es-MX" spc="-10" dirty="0" smtClean="0">
                <a:latin typeface="Arial "/>
                <a:cs typeface="Calibri"/>
              </a:rPr>
              <a:t>nación</a:t>
            </a:r>
            <a:r>
              <a:rPr lang="es-MX" spc="125" dirty="0" smtClean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10" dirty="0" smtClean="0">
                <a:latin typeface="Arial "/>
                <a:cs typeface="Calibri"/>
              </a:rPr>
              <a:t>omb</a:t>
            </a:r>
            <a:r>
              <a:rPr lang="es-MX" spc="-5" dirty="0" smtClean="0">
                <a:latin typeface="Arial "/>
                <a:cs typeface="Calibri"/>
              </a:rPr>
              <a:t>e</a:t>
            </a:r>
            <a:r>
              <a:rPr lang="es-MX" spc="-15" dirty="0" smtClean="0">
                <a:latin typeface="Arial "/>
                <a:cs typeface="Calibri"/>
              </a:rPr>
              <a:t>r</a:t>
            </a:r>
            <a:r>
              <a:rPr lang="es-MX" spc="-5" dirty="0" smtClean="0">
                <a:latin typeface="Arial "/>
                <a:cs typeface="Calibri"/>
              </a:rPr>
              <a:t>il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im</a:t>
            </a:r>
            <a:r>
              <a:rPr lang="es-MX" spc="-25" dirty="0">
                <a:latin typeface="Arial "/>
                <a:cs typeface="Calibri"/>
              </a:rPr>
              <a:t>p</a:t>
            </a:r>
            <a:r>
              <a:rPr lang="es-MX" spc="-10" dirty="0">
                <a:latin typeface="Arial "/>
                <a:cs typeface="Calibri"/>
              </a:rPr>
              <a:t>le</a:t>
            </a:r>
            <a:r>
              <a:rPr lang="es-MX" spc="-25" dirty="0">
                <a:latin typeface="Arial "/>
                <a:cs typeface="Calibri"/>
              </a:rPr>
              <a:t>m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spc="1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114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dirty="0">
                <a:latin typeface="Arial "/>
                <a:cs typeface="Calibri"/>
              </a:rPr>
              <a:t>j</a:t>
            </a:r>
            <a:r>
              <a:rPr lang="es-MX" spc="-5" dirty="0">
                <a:latin typeface="Arial "/>
                <a:cs typeface="Calibri"/>
              </a:rPr>
              <a:t>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 pa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aquel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as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cu</a:t>
            </a:r>
            <a:r>
              <a:rPr lang="es-MX" spc="-40" dirty="0">
                <a:latin typeface="Arial "/>
                <a:cs typeface="Calibri"/>
              </a:rPr>
              <a:t>y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e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uación</a:t>
            </a:r>
            <a:r>
              <a:rPr lang="es-MX" spc="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por</a:t>
            </a:r>
            <a:r>
              <a:rPr lang="es-MX" spc="1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encima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1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.</a:t>
            </a:r>
            <a:endParaRPr lang="es-MX" dirty="0">
              <a:latin typeface="Arial "/>
              <a:cs typeface="Calibri"/>
            </a:endParaRPr>
          </a:p>
          <a:p>
            <a:pPr>
              <a:lnSpc>
                <a:spcPts val="900"/>
              </a:lnSpc>
              <a:spcBef>
                <a:spcPts val="19"/>
              </a:spcBef>
              <a:buFont typeface="Calibri"/>
              <a:buAutoNum type="romanUcPeriod"/>
            </a:pPr>
            <a:endParaRPr lang="es-MX" sz="1000" dirty="0">
              <a:latin typeface="Arial "/>
            </a:endParaRPr>
          </a:p>
          <a:p>
            <a:pPr>
              <a:lnSpc>
                <a:spcPts val="1000"/>
              </a:lnSpc>
              <a:buFont typeface="Calibri"/>
              <a:buAutoNum type="romanUcPeriod"/>
            </a:pPr>
            <a:endParaRPr lang="es-MX" sz="1050" dirty="0">
              <a:latin typeface="Arial "/>
            </a:endParaRPr>
          </a:p>
          <a:p>
            <a:pPr marL="413384" marR="6350" indent="-401320" algn="just">
              <a:lnSpc>
                <a:spcPct val="100000"/>
              </a:lnSpc>
              <a:buFont typeface="Calibri"/>
              <a:buAutoNum type="romanUcPeriod"/>
              <a:tabLst>
                <a:tab pos="459105" algn="l"/>
              </a:tabLst>
            </a:pPr>
            <a:r>
              <a:rPr lang="es-MX" spc="-15" dirty="0">
                <a:latin typeface="Arial "/>
                <a:cs typeface="Calibri"/>
              </a:rPr>
              <a:t>S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3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esul</a:t>
            </a:r>
            <a:r>
              <a:rPr lang="es-MX" spc="-25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ado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d</a:t>
            </a:r>
            <a:r>
              <a:rPr lang="es-MX" spc="-10" dirty="0">
                <a:latin typeface="Arial "/>
                <a:cs typeface="Calibri"/>
              </a:rPr>
              <a:t>ición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(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+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%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spc="-5" dirty="0">
                <a:latin typeface="Arial "/>
                <a:cs typeface="Calibri"/>
              </a:rPr>
              <a:t>ue</a:t>
            </a:r>
            <a:r>
              <a:rPr lang="es-MX" spc="-10" dirty="0">
                <a:latin typeface="Arial "/>
                <a:cs typeface="Calibri"/>
              </a:rPr>
              <a:t>no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‹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80%)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80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0" dirty="0">
                <a:latin typeface="Arial "/>
                <a:cs typeface="Calibri"/>
              </a:rPr>
              <a:t> </a:t>
            </a:r>
            <a:r>
              <a:rPr lang="es-MX" spc="-5" dirty="0">
                <a:latin typeface="Arial "/>
                <a:cs typeface="Calibri"/>
              </a:rPr>
              <a:t>i</a:t>
            </a:r>
            <a:r>
              <a:rPr lang="es-MX" spc="-25" dirty="0">
                <a:latin typeface="Arial "/>
                <a:cs typeface="Calibri"/>
              </a:rPr>
              <a:t>n</a:t>
            </a:r>
            <a:r>
              <a:rPr lang="es-MX" spc="-40" dirty="0">
                <a:latin typeface="Arial "/>
                <a:cs typeface="Calibri"/>
              </a:rPr>
              <a:t>f</a:t>
            </a:r>
            <a:r>
              <a:rPr lang="es-MX" spc="-10" dirty="0">
                <a:latin typeface="Arial "/>
                <a:cs typeface="Calibri"/>
              </a:rPr>
              <a:t>er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or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al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8</a:t>
            </a:r>
            <a:r>
              <a:rPr lang="es-MX" spc="-5" dirty="0">
                <a:latin typeface="Arial "/>
                <a:cs typeface="Calibri"/>
              </a:rPr>
              <a:t>0</a:t>
            </a:r>
            <a:r>
              <a:rPr lang="es-MX" spc="-20" dirty="0">
                <a:latin typeface="Arial "/>
                <a:cs typeface="Calibri"/>
              </a:rPr>
              <a:t>%</a:t>
            </a:r>
            <a:r>
              <a:rPr lang="es-MX" spc="-5" dirty="0">
                <a:latin typeface="Arial "/>
                <a:cs typeface="Calibri"/>
              </a:rPr>
              <a:t>,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6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n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esario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20" dirty="0">
                <a:latin typeface="Arial "/>
                <a:cs typeface="Calibri"/>
              </a:rPr>
              <a:t>g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5" dirty="0">
                <a:latin typeface="Arial "/>
                <a:cs typeface="Calibri"/>
              </a:rPr>
              <a:t>ne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anes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7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 acción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en</a:t>
            </a:r>
            <a:r>
              <a:rPr lang="es-MX" spc="-30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aminados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m</a:t>
            </a:r>
            <a:r>
              <a:rPr lang="es-MX" spc="-20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jo</a:t>
            </a:r>
            <a:r>
              <a:rPr lang="es-MX" spc="-55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ar</a:t>
            </a:r>
            <a:r>
              <a:rPr lang="es-MX" spc="3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idad</a:t>
            </a:r>
            <a:r>
              <a:rPr lang="es-MX" spc="-25" dirty="0">
                <a:latin typeface="Arial "/>
                <a:cs typeface="Calibri"/>
              </a:rPr>
              <a:t> </a:t>
            </a:r>
            <a:r>
              <a:rPr lang="es-MX" spc="-15" dirty="0">
                <a:latin typeface="Arial "/>
                <a:cs typeface="Calibri"/>
              </a:rPr>
              <a:t>e</a:t>
            </a:r>
            <a:r>
              <a:rPr lang="es-MX" spc="-10" dirty="0">
                <a:latin typeface="Arial "/>
                <a:cs typeface="Calibri"/>
              </a:rPr>
              <a:t>n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spc="-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25" dirty="0">
                <a:latin typeface="Arial "/>
                <a:cs typeface="Calibri"/>
              </a:rPr>
              <a:t>s</a:t>
            </a:r>
            <a:r>
              <a:rPr lang="es-MX" spc="-3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ación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de</a:t>
            </a:r>
            <a:r>
              <a:rPr lang="es-MX" spc="-5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los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serv</a:t>
            </a:r>
            <a:r>
              <a:rPr lang="es-MX" dirty="0">
                <a:latin typeface="Arial "/>
                <a:cs typeface="Calibri"/>
              </a:rPr>
              <a:t>i</a:t>
            </a:r>
            <a:r>
              <a:rPr lang="es-MX" spc="-10" dirty="0">
                <a:latin typeface="Arial "/>
                <a:cs typeface="Calibri"/>
              </a:rPr>
              <a:t>cios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y</a:t>
            </a:r>
            <a:r>
              <a:rPr lang="es-MX" spc="-45" dirty="0">
                <a:latin typeface="Arial "/>
                <a:cs typeface="Calibri"/>
              </a:rPr>
              <a:t>/</a:t>
            </a:r>
            <a:r>
              <a:rPr lang="es-MX" spc="-10" dirty="0">
                <a:latin typeface="Arial "/>
                <a:cs typeface="Calibri"/>
              </a:rPr>
              <a:t>o</a:t>
            </a:r>
            <a:r>
              <a:rPr lang="es-MX" spc="1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p</a:t>
            </a:r>
            <a:r>
              <a:rPr lang="es-MX" spc="-40" dirty="0">
                <a:latin typeface="Arial "/>
                <a:cs typeface="Calibri"/>
              </a:rPr>
              <a:t>r</a:t>
            </a:r>
            <a:r>
              <a:rPr lang="es-MX" spc="-10" dirty="0">
                <a:latin typeface="Arial "/>
                <a:cs typeface="Calibri"/>
              </a:rPr>
              <a:t>oduc</a:t>
            </a:r>
            <a:r>
              <a:rPr lang="es-MX" spc="-20" dirty="0">
                <a:latin typeface="Arial "/>
                <a:cs typeface="Calibri"/>
              </a:rPr>
              <a:t>t</a:t>
            </a:r>
            <a:r>
              <a:rPr lang="es-MX" spc="-10" dirty="0">
                <a:latin typeface="Arial "/>
                <a:cs typeface="Calibri"/>
              </a:rPr>
              <a:t>os</a:t>
            </a:r>
            <a:r>
              <a:rPr lang="es-MX" spc="20" dirty="0">
                <a:latin typeface="Arial "/>
                <a:cs typeface="Calibri"/>
              </a:rPr>
              <a:t> </a:t>
            </a:r>
            <a:r>
              <a:rPr lang="es-MX" spc="-10" dirty="0">
                <a:latin typeface="Arial "/>
                <a:cs typeface="Calibri"/>
              </a:rPr>
              <a:t>según</a:t>
            </a:r>
            <a:r>
              <a:rPr lang="es-MX" dirty="0">
                <a:latin typeface="Arial "/>
                <a:cs typeface="Calibri"/>
              </a:rPr>
              <a:t> l</a:t>
            </a:r>
            <a:r>
              <a:rPr lang="es-MX" spc="-10" dirty="0">
                <a:latin typeface="Arial "/>
                <a:cs typeface="Calibri"/>
              </a:rPr>
              <a:t>a </a:t>
            </a:r>
            <a:r>
              <a:rPr lang="es-MX" spc="-35" dirty="0">
                <a:latin typeface="Arial "/>
                <a:cs typeface="Calibri"/>
              </a:rPr>
              <a:t>v</a:t>
            </a:r>
            <a:r>
              <a:rPr lang="es-MX" spc="-10" dirty="0">
                <a:latin typeface="Arial "/>
                <a:cs typeface="Calibri"/>
              </a:rPr>
              <a:t>ari</a:t>
            </a:r>
            <a:r>
              <a:rPr lang="es-MX" spc="-5" dirty="0">
                <a:latin typeface="Arial "/>
                <a:cs typeface="Calibri"/>
              </a:rPr>
              <a:t>a</a:t>
            </a:r>
            <a:r>
              <a:rPr lang="es-MX" spc="-10" dirty="0">
                <a:latin typeface="Arial "/>
                <a:cs typeface="Calibri"/>
              </a:rPr>
              <a:t>b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10" dirty="0">
                <a:latin typeface="Arial "/>
                <a:cs typeface="Calibri"/>
              </a:rPr>
              <a:t>e</a:t>
            </a:r>
            <a:r>
              <a:rPr lang="es-MX" spc="-15" dirty="0">
                <a:latin typeface="Arial "/>
                <a:cs typeface="Calibri"/>
              </a:rPr>
              <a:t> 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</a:t>
            </a:r>
            <a:r>
              <a:rPr lang="es-MX" dirty="0">
                <a:latin typeface="Arial "/>
                <a:cs typeface="Calibri"/>
              </a:rPr>
              <a:t>l</a:t>
            </a:r>
            <a:r>
              <a:rPr lang="es-MX" spc="-5" dirty="0">
                <a:latin typeface="Arial "/>
                <a:cs typeface="Calibri"/>
              </a:rPr>
              <a:t>ifi</a:t>
            </a:r>
            <a:r>
              <a:rPr lang="es-MX" spc="-25" dirty="0">
                <a:latin typeface="Arial "/>
                <a:cs typeface="Calibri"/>
              </a:rPr>
              <a:t>c</a:t>
            </a:r>
            <a:r>
              <a:rPr lang="es-MX" spc="-10" dirty="0">
                <a:latin typeface="Arial "/>
                <a:cs typeface="Calibri"/>
              </a:rPr>
              <a:t>ada.</a:t>
            </a:r>
            <a:endParaRPr lang="es-MX" dirty="0">
              <a:latin typeface="Arial "/>
              <a:cs typeface="Calibri"/>
            </a:endParaRPr>
          </a:p>
          <a:p>
            <a:pPr marL="12700" marR="6350" algn="just">
              <a:lnSpc>
                <a:spcPct val="90000"/>
              </a:lnSpc>
            </a:pPr>
            <a:endParaRPr lang="es-MX" dirty="0">
              <a:latin typeface="Arial 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633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6" name="object 3"/>
          <p:cNvSpPr txBox="1"/>
          <p:nvPr/>
        </p:nvSpPr>
        <p:spPr>
          <a:xfrm>
            <a:off x="681776" y="750327"/>
            <a:ext cx="10244841" cy="2610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b="1" spc="5" dirty="0" smtClean="0">
                <a:latin typeface="Arial "/>
                <a:cs typeface="Calibri"/>
              </a:rPr>
              <a:t>2. </a:t>
            </a:r>
            <a:r>
              <a:rPr lang="en-US" b="1" spc="-15" dirty="0" smtClean="0">
                <a:latin typeface="Arial "/>
                <a:cs typeface="Calibri"/>
              </a:rPr>
              <a:t>RESULTADOS</a:t>
            </a:r>
            <a:r>
              <a:rPr lang="en-US" b="1" spc="-5" dirty="0" smtClean="0">
                <a:latin typeface="Arial "/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</a:pPr>
            <a:endParaRPr lang="es-CO" b="1" spc="-5" dirty="0">
              <a:latin typeface="Arial "/>
              <a:cs typeface="Calibri"/>
            </a:endParaRPr>
          </a:p>
          <a:p>
            <a:pPr marL="12700"/>
            <a:r>
              <a:rPr lang="en-US" sz="1600" b="1" spc="5" dirty="0" smtClean="0">
                <a:latin typeface="Arial "/>
                <a:cs typeface="Calibri"/>
              </a:rPr>
              <a:t>2.1 </a:t>
            </a:r>
            <a:r>
              <a:rPr lang="en-US" sz="1600" b="1" spc="-15" dirty="0" smtClean="0">
                <a:latin typeface="Arial "/>
                <a:cs typeface="Calibri"/>
              </a:rPr>
              <a:t>CANALES DE ATENCIÓN MÁS FRECUENTES: </a:t>
            </a:r>
            <a:endParaRPr lang="en-US" sz="1600" dirty="0">
              <a:latin typeface="Arial 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US" sz="11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9"/>
              </a:spcBef>
            </a:pPr>
            <a:endParaRPr sz="5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sz="1100" dirty="0">
              <a:latin typeface="Arial 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15" dirty="0" smtClean="0">
                <a:latin typeface="Arial "/>
                <a:cs typeface="Calibri"/>
              </a:rPr>
              <a:t>L</a:t>
            </a:r>
            <a:r>
              <a:rPr sz="1600" spc="-10" dirty="0" smtClean="0">
                <a:latin typeface="Arial "/>
                <a:cs typeface="Calibri"/>
              </a:rPr>
              <a:t>a</a:t>
            </a:r>
            <a:r>
              <a:rPr sz="1600" spc="20" dirty="0" smtClean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Di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5" dirty="0">
                <a:latin typeface="Arial "/>
                <a:cs typeface="Calibri"/>
              </a:rPr>
              <a:t>ecci</a:t>
            </a:r>
            <a:r>
              <a:rPr sz="1600" b="1" dirty="0">
                <a:latin typeface="Arial "/>
                <a:cs typeface="Calibri"/>
              </a:rPr>
              <a:t>ó</a:t>
            </a:r>
            <a:r>
              <a:rPr sz="1600" b="1" spc="-10" dirty="0">
                <a:latin typeface="Arial "/>
                <a:cs typeface="Calibri"/>
              </a:rPr>
              <a:t>n</a:t>
            </a:r>
            <a:r>
              <a:rPr sz="1600" b="1" spc="2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Nacio</a:t>
            </a:r>
            <a:r>
              <a:rPr sz="1600" b="1" dirty="0">
                <a:latin typeface="Arial "/>
                <a:cs typeface="Calibri"/>
              </a:rPr>
              <a:t>n</a:t>
            </a:r>
            <a:r>
              <a:rPr sz="1600" b="1" spc="-15" dirty="0">
                <a:latin typeface="Arial "/>
                <a:cs typeface="Calibri"/>
              </a:rPr>
              <a:t>a</a:t>
            </a:r>
            <a:r>
              <a:rPr sz="1600" b="1" spc="-5" dirty="0">
                <a:latin typeface="Arial "/>
                <a:cs typeface="Calibri"/>
              </a:rPr>
              <a:t>l</a:t>
            </a:r>
            <a:r>
              <a:rPr sz="1600" b="1" spc="2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Bomb</a:t>
            </a:r>
            <a:r>
              <a:rPr sz="1600" b="1" spc="-5" dirty="0">
                <a:latin typeface="Arial "/>
                <a:cs typeface="Calibri"/>
              </a:rPr>
              <a:t>e</a:t>
            </a:r>
            <a:r>
              <a:rPr sz="1600" b="1" spc="-25" dirty="0">
                <a:latin typeface="Arial "/>
                <a:cs typeface="Calibri"/>
              </a:rPr>
              <a:t>r</a:t>
            </a:r>
            <a:r>
              <a:rPr sz="1600" b="1" spc="-10" dirty="0">
                <a:latin typeface="Arial "/>
                <a:cs typeface="Calibri"/>
              </a:rPr>
              <a:t>os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de</a:t>
            </a:r>
            <a:r>
              <a:rPr sz="1600" b="1" spc="10" dirty="0">
                <a:latin typeface="Arial "/>
                <a:cs typeface="Calibri"/>
              </a:rPr>
              <a:t> </a:t>
            </a:r>
            <a:r>
              <a:rPr sz="1600" b="1" spc="-10" dirty="0">
                <a:latin typeface="Arial "/>
                <a:cs typeface="Calibri"/>
              </a:rPr>
              <a:t>Col</a:t>
            </a:r>
            <a:r>
              <a:rPr sz="1600" b="1" dirty="0">
                <a:latin typeface="Arial "/>
                <a:cs typeface="Calibri"/>
              </a:rPr>
              <a:t>o</a:t>
            </a:r>
            <a:r>
              <a:rPr sz="1600" b="1" spc="-10" dirty="0">
                <a:latin typeface="Arial "/>
                <a:cs typeface="Calibri"/>
              </a:rPr>
              <a:t>mb</a:t>
            </a:r>
            <a:r>
              <a:rPr sz="1600" b="1" dirty="0">
                <a:latin typeface="Arial "/>
                <a:cs typeface="Calibri"/>
              </a:rPr>
              <a:t>i</a:t>
            </a:r>
            <a:r>
              <a:rPr sz="1600" b="1" spc="-10" dirty="0">
                <a:latin typeface="Arial "/>
                <a:cs typeface="Calibri"/>
              </a:rPr>
              <a:t>a</a:t>
            </a:r>
            <a:r>
              <a:rPr sz="1600" b="1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ocu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rt</a:t>
            </a:r>
            <a:r>
              <a:rPr sz="1600" spc="-5" dirty="0">
                <a:latin typeface="Arial "/>
                <a:cs typeface="Calibri"/>
              </a:rPr>
              <a:t>icular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cion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0" dirty="0">
                <a:latin typeface="Arial "/>
                <a:cs typeface="Calibri"/>
              </a:rPr>
              <a:t>n</a:t>
            </a:r>
            <a:r>
              <a:rPr sz="1600" spc="-2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t</a:t>
            </a:r>
            <a:r>
              <a:rPr sz="1600" spc="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tucional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n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p</a:t>
            </a:r>
            <a:r>
              <a:rPr sz="1600" spc="-10" dirty="0">
                <a:latin typeface="Arial "/>
                <a:cs typeface="Calibri"/>
              </a:rPr>
              <a:t>obl</a:t>
            </a:r>
            <a:r>
              <a:rPr sz="1600" spc="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ción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i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eres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s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5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vicio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0" dirty="0">
                <a:latin typeface="Arial "/>
                <a:cs typeface="Calibri"/>
              </a:rPr>
              <a:t>ú</a:t>
            </a:r>
            <a:r>
              <a:rPr sz="1600" spc="-5" dirty="0">
                <a:latin typeface="Arial "/>
                <a:cs typeface="Calibri"/>
              </a:rPr>
              <a:t>blico</a:t>
            </a:r>
            <a:r>
              <a:rPr sz="1600" spc="-10" dirty="0">
                <a:latin typeface="Arial "/>
                <a:cs typeface="Calibri"/>
              </a:rPr>
              <a:t> ese</a:t>
            </a:r>
            <a:r>
              <a:rPr sz="1600" spc="-5" dirty="0">
                <a:latin typeface="Arial "/>
                <a:cs typeface="Calibri"/>
              </a:rPr>
              <a:t>ncial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0" dirty="0">
                <a:latin typeface="Arial "/>
                <a:cs typeface="Calibri"/>
              </a:rPr>
              <a:t>d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Bomb</a:t>
            </a:r>
            <a:r>
              <a:rPr sz="1600" spc="-5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r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s,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adel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ó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un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vio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nális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anal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más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u</a:t>
            </a:r>
            <a:r>
              <a:rPr sz="1600" spc="-5" dirty="0">
                <a:latin typeface="Arial "/>
                <a:cs typeface="Calibri"/>
              </a:rPr>
              <a:t>tili</a:t>
            </a:r>
            <a:r>
              <a:rPr sz="1600" spc="-25" dirty="0">
                <a:latin typeface="Arial "/>
                <a:cs typeface="Calibri"/>
              </a:rPr>
              <a:t>z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</a:t>
            </a:r>
            <a:r>
              <a:rPr sz="1600" dirty="0">
                <a:latin typeface="Arial "/>
                <a:cs typeface="Calibri"/>
              </a:rPr>
              <a:t>  </a:t>
            </a:r>
            <a:r>
              <a:rPr sz="1600" spc="-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5" dirty="0">
                <a:latin typeface="Arial "/>
                <a:cs typeface="Calibri"/>
              </a:rPr>
              <a:t>er</a:t>
            </a:r>
            <a:r>
              <a:rPr sz="1600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odo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30" dirty="0">
                <a:latin typeface="Arial "/>
                <a:cs typeface="Calibri"/>
              </a:rPr>
              <a:t>v</a:t>
            </a:r>
            <a:r>
              <a:rPr sz="1600" spc="-10" dirty="0">
                <a:latin typeface="Arial "/>
                <a:cs typeface="Calibri"/>
              </a:rPr>
              <a:t>alua</a:t>
            </a:r>
            <a:r>
              <a:rPr sz="1600" dirty="0">
                <a:latin typeface="Arial "/>
                <a:cs typeface="Calibri"/>
              </a:rPr>
              <a:t>d</a:t>
            </a:r>
            <a:r>
              <a:rPr sz="1600" spc="-35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,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por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ello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st</a:t>
            </a:r>
            <a:r>
              <a:rPr sz="1600" spc="-10" dirty="0">
                <a:latin typeface="Arial "/>
                <a:cs typeface="Calibri"/>
              </a:rPr>
              <a:t>ab</a:t>
            </a:r>
            <a:r>
              <a:rPr sz="1600" spc="0" dirty="0">
                <a:latin typeface="Arial "/>
                <a:cs typeface="Calibri"/>
              </a:rPr>
              <a:t>l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ció</a:t>
            </a:r>
            <a:r>
              <a:rPr sz="1600" spc="14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di</a:t>
            </a:r>
            <a:r>
              <a:rPr sz="1600" spc="-3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ere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es</a:t>
            </a:r>
            <a:r>
              <a:rPr sz="1600" spc="14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nal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spc="1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-5" dirty="0">
                <a:latin typeface="Arial "/>
                <a:cs typeface="Calibri"/>
              </a:rPr>
              <a:t> </a:t>
            </a:r>
            <a:r>
              <a:rPr sz="1600" spc="-25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ión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que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ondicionan</a:t>
            </a:r>
            <a:r>
              <a:rPr sz="1600" spc="3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ne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esidades</a:t>
            </a:r>
            <a:r>
              <a:rPr sz="1600" spc="4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posibilidades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1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los</a:t>
            </a:r>
            <a:r>
              <a:rPr sz="1600" spc="15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usuarios</a:t>
            </a:r>
            <a:r>
              <a:rPr sz="1600" dirty="0" smtClean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  <a:p>
            <a:pPr algn="just">
              <a:lnSpc>
                <a:spcPts val="550"/>
              </a:lnSpc>
              <a:spcBef>
                <a:spcPts val="13"/>
              </a:spcBef>
            </a:pPr>
            <a:endParaRPr sz="800" dirty="0">
              <a:latin typeface="Arial "/>
            </a:endParaRPr>
          </a:p>
          <a:p>
            <a:pPr algn="just">
              <a:lnSpc>
                <a:spcPts val="1000"/>
              </a:lnSpc>
            </a:pPr>
            <a:endParaRPr lang="es-CO" sz="1100" dirty="0" smtClean="0">
              <a:latin typeface="Arial "/>
            </a:endParaRPr>
          </a:p>
          <a:p>
            <a:pPr marL="12700" marR="7620" algn="just">
              <a:lnSpc>
                <a:spcPct val="100000"/>
              </a:lnSpc>
            </a:pPr>
            <a:r>
              <a:rPr lang="es-CO" sz="1600" spc="-10" dirty="0" smtClean="0">
                <a:latin typeface="Arial "/>
                <a:cs typeface="Calibri"/>
              </a:rPr>
              <a:t>En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5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sigui</a:t>
            </a:r>
            <a:r>
              <a:rPr sz="1600" spc="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g</a:t>
            </a:r>
            <a:r>
              <a:rPr sz="1600" spc="-25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fi</a:t>
            </a:r>
            <a:r>
              <a:rPr sz="1600" spc="-1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se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i</a:t>
            </a:r>
            <a:r>
              <a:rPr lang="es-CO" sz="1600" spc="0" dirty="0" smtClean="0">
                <a:latin typeface="Arial "/>
                <a:cs typeface="Calibri"/>
              </a:rPr>
              <a:t>n</a:t>
            </a:r>
            <a:r>
              <a:rPr lang="es-CO" sz="1600" spc="-5" dirty="0" smtClean="0">
                <a:latin typeface="Arial "/>
                <a:cs typeface="Calibri"/>
              </a:rPr>
              <a:t>di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</a:t>
            </a:r>
            <a:r>
              <a:rPr sz="1600" spc="45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c</a:t>
            </a:r>
            <a:r>
              <a:rPr lang="es-CO" sz="1600" spc="-5" dirty="0" smtClean="0">
                <a:latin typeface="Arial "/>
                <a:cs typeface="Calibri"/>
              </a:rPr>
              <a:t>ual</a:t>
            </a:r>
            <a:r>
              <a:rPr lang="es-CO" sz="160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so</a:t>
            </a:r>
            <a:r>
              <a:rPr sz="1600" spc="-10" dirty="0" smtClean="0">
                <a:latin typeface="Arial "/>
                <a:cs typeface="Calibri"/>
              </a:rPr>
              <a:t>n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los</a:t>
            </a:r>
            <a:r>
              <a:rPr sz="1600" spc="40" dirty="0" smtClean="0">
                <a:latin typeface="Arial "/>
                <a:cs typeface="Calibri"/>
              </a:rPr>
              <a:t> 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ana</a:t>
            </a:r>
            <a:r>
              <a:rPr lang="es-CO" sz="1600" spc="5" dirty="0" smtClean="0">
                <a:latin typeface="Arial "/>
                <a:cs typeface="Calibri"/>
              </a:rPr>
              <a:t>l</a:t>
            </a:r>
            <a:r>
              <a:rPr lang="es-CO" sz="1600" spc="-10" dirty="0" smtClean="0">
                <a:latin typeface="Arial "/>
                <a:cs typeface="Calibri"/>
              </a:rPr>
              <a:t>es utilizados</a:t>
            </a:r>
            <a:r>
              <a:rPr sz="1600" spc="55" dirty="0" smtClean="0">
                <a:latin typeface="Arial "/>
                <a:cs typeface="Calibri"/>
              </a:rPr>
              <a:t> </a:t>
            </a:r>
            <a:r>
              <a:rPr lang="es-CO" sz="1600" spc="-15" dirty="0" smtClean="0">
                <a:latin typeface="Arial "/>
                <a:cs typeface="Calibri"/>
              </a:rPr>
              <a:t>m</a:t>
            </a:r>
            <a:r>
              <a:rPr lang="es-CO" sz="1600" dirty="0" smtClean="0">
                <a:latin typeface="Arial "/>
                <a:cs typeface="Calibri"/>
              </a:rPr>
              <a:t>á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lang="es-CO" sz="1600" spc="-5" dirty="0" smtClean="0">
                <a:latin typeface="Arial "/>
                <a:cs typeface="Calibri"/>
              </a:rPr>
              <a:t>f</a:t>
            </a:r>
            <a:r>
              <a:rPr lang="es-CO" sz="1600" spc="-15" dirty="0" smtClean="0">
                <a:latin typeface="Arial "/>
                <a:cs typeface="Calibri"/>
              </a:rPr>
              <a:t>r</a:t>
            </a:r>
            <a:r>
              <a:rPr lang="es-CO" sz="1600" spc="-10" dirty="0" smtClean="0">
                <a:latin typeface="Arial "/>
                <a:cs typeface="Calibri"/>
              </a:rPr>
              <a:t>e</a:t>
            </a:r>
            <a:r>
              <a:rPr lang="es-CO" sz="1600" spc="-5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u</a:t>
            </a:r>
            <a:r>
              <a:rPr lang="es-CO" sz="1600" spc="-5" dirty="0" smtClean="0">
                <a:latin typeface="Arial "/>
                <a:cs typeface="Calibri"/>
              </a:rPr>
              <a:t>e</a:t>
            </a:r>
            <a:r>
              <a:rPr lang="es-CO" sz="1600" spc="-20" dirty="0" smtClean="0">
                <a:latin typeface="Arial "/>
                <a:cs typeface="Calibri"/>
              </a:rPr>
              <a:t>nt</a:t>
            </a:r>
            <a:r>
              <a:rPr lang="es-CO" sz="1600" spc="-5" dirty="0" smtClean="0">
                <a:latin typeface="Arial "/>
                <a:cs typeface="Calibri"/>
              </a:rPr>
              <a:t>es para la solicitud peticiones.</a:t>
            </a:r>
            <a:endParaRPr sz="1600" dirty="0"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046773"/>
              </p:ext>
            </p:extLst>
          </p:nvPr>
        </p:nvGraphicFramePr>
        <p:xfrm>
          <a:off x="1052599" y="3746500"/>
          <a:ext cx="4533900" cy="15335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2377357605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189414795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Seleccione el (los) canal(es) de contacto utilizado (s)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99546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Atención Personalizada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4002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Chat institucional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20211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Correo electrónico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11478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Teléfono o celular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40344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566771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082910"/>
              </p:ext>
            </p:extLst>
          </p:nvPr>
        </p:nvGraphicFramePr>
        <p:xfrm>
          <a:off x="6182028" y="3630122"/>
          <a:ext cx="4167188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473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1846730" y="346686"/>
            <a:ext cx="8077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000" b="1" spc="-10" dirty="0">
                <a:latin typeface="Arial "/>
                <a:cs typeface="Calibri"/>
              </a:rPr>
              <a:t>2.2</a:t>
            </a:r>
            <a:r>
              <a:rPr sz="2000" b="1" spc="20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ENCU</a:t>
            </a:r>
            <a:r>
              <a:rPr sz="2000" b="1" spc="-20" dirty="0">
                <a:latin typeface="Arial "/>
                <a:cs typeface="Calibri"/>
              </a:rPr>
              <a:t>E</a:t>
            </a:r>
            <a:r>
              <a:rPr sz="2000" b="1" spc="-25" dirty="0">
                <a:latin typeface="Arial "/>
                <a:cs typeface="Calibri"/>
              </a:rPr>
              <a:t>S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1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DILIGENCIA</a:t>
            </a:r>
            <a:r>
              <a:rPr sz="2000" b="1" spc="-50" dirty="0">
                <a:latin typeface="Arial "/>
                <a:cs typeface="Calibri"/>
              </a:rPr>
              <a:t>D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10" dirty="0">
                <a:latin typeface="Arial "/>
                <a:cs typeface="Calibri"/>
              </a:rPr>
              <a:t>S</a:t>
            </a:r>
            <a:r>
              <a:rPr sz="2000" b="1" spc="70" dirty="0">
                <a:latin typeface="Arial "/>
                <a:cs typeface="Calibri"/>
              </a:rPr>
              <a:t> </a:t>
            </a:r>
            <a:r>
              <a:rPr sz="2000" b="1" spc="-20" dirty="0">
                <a:latin typeface="Arial "/>
                <a:cs typeface="Calibri"/>
              </a:rPr>
              <a:t>P</a:t>
            </a:r>
            <a:r>
              <a:rPr sz="2000" b="1" spc="-10" dirty="0">
                <a:latin typeface="Arial "/>
                <a:cs typeface="Calibri"/>
              </a:rPr>
              <a:t>OR</a:t>
            </a:r>
            <a:r>
              <a:rPr sz="2000" b="1" spc="5" dirty="0">
                <a:latin typeface="Arial "/>
                <a:cs typeface="Calibri"/>
              </a:rPr>
              <a:t> </a:t>
            </a:r>
            <a:r>
              <a:rPr sz="2000" b="1" spc="-10" dirty="0">
                <a:latin typeface="Arial "/>
                <a:cs typeface="Calibri"/>
              </a:rPr>
              <a:t>DE</a:t>
            </a:r>
            <a:r>
              <a:rPr sz="2000" b="1" spc="-100" dirty="0">
                <a:latin typeface="Arial "/>
                <a:cs typeface="Calibri"/>
              </a:rPr>
              <a:t>P</a:t>
            </a:r>
            <a:r>
              <a:rPr sz="2000" b="1" spc="-20" dirty="0">
                <a:latin typeface="Arial "/>
                <a:cs typeface="Calibri"/>
              </a:rPr>
              <a:t>AR</a:t>
            </a:r>
            <a:r>
              <a:rPr sz="2000" b="1" spc="-114" dirty="0">
                <a:latin typeface="Arial "/>
                <a:cs typeface="Calibri"/>
              </a:rPr>
              <a:t>T</a:t>
            </a:r>
            <a:r>
              <a:rPr sz="2000" b="1" spc="-20" dirty="0">
                <a:latin typeface="Arial "/>
                <a:cs typeface="Calibri"/>
              </a:rPr>
              <a:t>A</a:t>
            </a:r>
            <a:r>
              <a:rPr sz="2000" b="1" spc="-25" dirty="0">
                <a:latin typeface="Arial "/>
                <a:cs typeface="Calibri"/>
              </a:rPr>
              <a:t>M</a:t>
            </a:r>
            <a:r>
              <a:rPr sz="2000" b="1" spc="-10" dirty="0">
                <a:latin typeface="Arial "/>
                <a:cs typeface="Calibri"/>
              </a:rPr>
              <a:t>EN</a:t>
            </a:r>
            <a:r>
              <a:rPr sz="2000" b="1" spc="-50" dirty="0">
                <a:latin typeface="Arial "/>
                <a:cs typeface="Calibri"/>
              </a:rPr>
              <a:t>T</a:t>
            </a:r>
            <a:r>
              <a:rPr sz="2000" b="1" spc="-10" dirty="0">
                <a:latin typeface="Arial "/>
                <a:cs typeface="Calibri"/>
              </a:rPr>
              <a:t>O</a:t>
            </a:r>
            <a:endParaRPr sz="2000" dirty="0">
              <a:latin typeface="Arial "/>
              <a:cs typeface="Calibri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838200" y="3790071"/>
            <a:ext cx="10829364" cy="1892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1600" spc="-20" dirty="0" smtClean="0">
                <a:latin typeface="Arial "/>
                <a:cs typeface="Calibri"/>
              </a:rPr>
              <a:t>D</a:t>
            </a:r>
            <a:r>
              <a:rPr sz="1600" spc="-10" dirty="0" smtClean="0">
                <a:latin typeface="Arial "/>
                <a:cs typeface="Calibri"/>
              </a:rPr>
              <a:t>e</a:t>
            </a:r>
            <a:r>
              <a:rPr sz="1600" spc="65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la</a:t>
            </a:r>
            <a:r>
              <a:rPr sz="1600" spc="6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a</a:t>
            </a:r>
            <a:r>
              <a:rPr sz="1600" spc="-20" dirty="0" smtClean="0">
                <a:latin typeface="Arial "/>
                <a:cs typeface="Calibri"/>
              </a:rPr>
              <a:t>n</a:t>
            </a:r>
            <a:r>
              <a:rPr sz="1600" spc="-25" dirty="0" smtClean="0">
                <a:latin typeface="Arial "/>
                <a:cs typeface="Calibri"/>
              </a:rPr>
              <a:t>t</a:t>
            </a:r>
            <a:r>
              <a:rPr sz="1600" spc="-5" dirty="0" smtClean="0">
                <a:latin typeface="Arial "/>
                <a:cs typeface="Calibri"/>
              </a:rPr>
              <a:t>erior</a:t>
            </a:r>
            <a:r>
              <a:rPr sz="1600" spc="70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g</a:t>
            </a:r>
            <a:r>
              <a:rPr lang="es-CO" sz="1600" spc="-25" dirty="0" smtClean="0">
                <a:latin typeface="Arial "/>
                <a:cs typeface="Calibri"/>
              </a:rPr>
              <a:t>rá</a:t>
            </a:r>
            <a:r>
              <a:rPr lang="es-CO" sz="1600" spc="-5" dirty="0" smtClean="0">
                <a:latin typeface="Arial "/>
                <a:cs typeface="Calibri"/>
              </a:rPr>
              <a:t>fi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a</a:t>
            </a:r>
            <a:r>
              <a:rPr sz="1600" spc="80" dirty="0" smtClean="0">
                <a:latin typeface="Arial "/>
                <a:cs typeface="Calibri"/>
              </a:rPr>
              <a:t> </a:t>
            </a:r>
            <a:r>
              <a:rPr lang="es-CO" sz="1600" spc="-10" dirty="0" smtClean="0">
                <a:latin typeface="Arial "/>
                <a:cs typeface="Calibri"/>
              </a:rPr>
              <a:t>podemos</a:t>
            </a:r>
            <a:r>
              <a:rPr lang="es-CO" sz="1600" spc="75" dirty="0" smtClean="0">
                <a:latin typeface="Arial "/>
                <a:cs typeface="Calibri"/>
              </a:rPr>
              <a:t> </a:t>
            </a:r>
            <a:r>
              <a:rPr lang="es-CO" sz="1600" spc="-20" dirty="0" smtClean="0">
                <a:latin typeface="Arial "/>
                <a:cs typeface="Calibri"/>
              </a:rPr>
              <a:t>c</a:t>
            </a:r>
            <a:r>
              <a:rPr lang="es-CO" sz="1600" spc="-10" dirty="0" smtClean="0">
                <a:latin typeface="Arial "/>
                <a:cs typeface="Calibri"/>
              </a:rPr>
              <a:t>onc</a:t>
            </a:r>
            <a:r>
              <a:rPr lang="es-CO" sz="1600" dirty="0" smtClean="0">
                <a:latin typeface="Arial "/>
                <a:cs typeface="Calibri"/>
              </a:rPr>
              <a:t>lui</a:t>
            </a:r>
            <a:r>
              <a:rPr lang="es-CO" sz="1600" spc="-5" dirty="0" smtClean="0">
                <a:latin typeface="Arial "/>
                <a:cs typeface="Calibri"/>
              </a:rPr>
              <a:t>r</a:t>
            </a:r>
            <a:r>
              <a:rPr lang="es-CO" sz="1600" spc="70" dirty="0" smtClean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q</a:t>
            </a:r>
            <a:r>
              <a:rPr lang="es-CO" sz="1600" spc="-10" dirty="0" smtClean="0">
                <a:latin typeface="Arial "/>
                <a:cs typeface="Calibri"/>
              </a:rPr>
              <a:t>ue</a:t>
            </a:r>
            <a:r>
              <a:rPr lang="es-CO" sz="1600" spc="8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los</a:t>
            </a:r>
            <a:r>
              <a:rPr sz="1600" spc="60" dirty="0" smtClean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D</a:t>
            </a:r>
            <a:r>
              <a:rPr lang="es-CO" sz="1600" spc="-10" dirty="0" smtClean="0">
                <a:latin typeface="Arial "/>
                <a:cs typeface="Calibri"/>
              </a:rPr>
              <a:t>epar</a:t>
            </a:r>
            <a:r>
              <a:rPr lang="es-CO" sz="1600" spc="-20" dirty="0" smtClean="0">
                <a:latin typeface="Arial "/>
                <a:cs typeface="Calibri"/>
              </a:rPr>
              <a:t>t</a:t>
            </a:r>
            <a:r>
              <a:rPr lang="es-CO" sz="1600" spc="-10" dirty="0" smtClean="0">
                <a:latin typeface="Arial "/>
                <a:cs typeface="Calibri"/>
              </a:rPr>
              <a:t>am</a:t>
            </a:r>
            <a:r>
              <a:rPr lang="es-CO" sz="1600" spc="-5" dirty="0" smtClean="0">
                <a:latin typeface="Arial "/>
                <a:cs typeface="Calibri"/>
              </a:rPr>
              <a:t>e</a:t>
            </a:r>
            <a:r>
              <a:rPr lang="es-CO" sz="1600" spc="-20" dirty="0" smtClean="0">
                <a:latin typeface="Arial "/>
                <a:cs typeface="Calibri"/>
              </a:rPr>
              <a:t>n</a:t>
            </a:r>
            <a:r>
              <a:rPr lang="es-CO" sz="1600" spc="-25" dirty="0" smtClean="0">
                <a:latin typeface="Arial "/>
                <a:cs typeface="Calibri"/>
              </a:rPr>
              <a:t>t</a:t>
            </a:r>
            <a:r>
              <a:rPr lang="es-CO" sz="1600" dirty="0" smtClean="0">
                <a:latin typeface="Arial "/>
                <a:cs typeface="Calibri"/>
              </a:rPr>
              <a:t>o</a:t>
            </a:r>
            <a:r>
              <a:rPr lang="es-CO" sz="1600" spc="-5" dirty="0" smtClean="0">
                <a:latin typeface="Arial "/>
                <a:cs typeface="Calibri"/>
              </a:rPr>
              <a:t>s</a:t>
            </a:r>
            <a:r>
              <a:rPr sz="1600" spc="6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d</a:t>
            </a:r>
            <a:r>
              <a:rPr sz="1600" spc="-10" dirty="0" smtClean="0">
                <a:latin typeface="Arial "/>
                <a:cs typeface="Calibri"/>
              </a:rPr>
              <a:t>e</a:t>
            </a:r>
            <a:r>
              <a:rPr sz="1600" spc="75" dirty="0" smtClean="0">
                <a:latin typeface="Arial "/>
                <a:cs typeface="Calibri"/>
              </a:rPr>
              <a:t> </a:t>
            </a:r>
            <a:r>
              <a:rPr lang="es-CO" sz="1600" spc="75" dirty="0" smtClean="0">
                <a:latin typeface="Arial "/>
                <a:cs typeface="Calibri"/>
              </a:rPr>
              <a:t>Antioquia, Cundinamarca, Nariño, Santander, Tolima y Valle del Cauca</a:t>
            </a:r>
            <a:r>
              <a:rPr lang="es-CO" sz="1600" spc="80" dirty="0" smtClean="0">
                <a:latin typeface="Arial "/>
                <a:cs typeface="Calibri"/>
              </a:rPr>
              <a:t>, </a:t>
            </a:r>
            <a:r>
              <a:rPr sz="1600" spc="-10" dirty="0" err="1" smtClean="0">
                <a:latin typeface="Arial "/>
                <a:cs typeface="Calibri"/>
              </a:rPr>
              <a:t>fue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spc="-10" dirty="0" err="1" smtClean="0">
                <a:latin typeface="Arial "/>
                <a:cs typeface="Calibri"/>
              </a:rPr>
              <a:t>on</a:t>
            </a:r>
            <a:r>
              <a:rPr sz="1600" spc="65" dirty="0" smtClean="0">
                <a:latin typeface="Arial "/>
                <a:cs typeface="Calibri"/>
              </a:rPr>
              <a:t> </a:t>
            </a:r>
            <a:r>
              <a:rPr sz="1600" spc="10" dirty="0" err="1" smtClean="0">
                <a:latin typeface="Arial "/>
                <a:cs typeface="Calibri"/>
              </a:rPr>
              <a:t>l</a:t>
            </a:r>
            <a:r>
              <a:rPr sz="1600" spc="-10" dirty="0" err="1" smtClean="0">
                <a:latin typeface="Arial "/>
                <a:cs typeface="Calibri"/>
              </a:rPr>
              <a:t>os</a:t>
            </a:r>
            <a:r>
              <a:rPr sz="1600" spc="7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que </a:t>
            </a:r>
            <a:r>
              <a:rPr sz="1600" spc="-10" dirty="0" err="1" smtClean="0">
                <a:latin typeface="Arial "/>
                <a:cs typeface="Calibri"/>
              </a:rPr>
              <a:t>más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se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a</a:t>
            </a:r>
            <a:r>
              <a:rPr sz="1600" spc="-5" dirty="0" err="1" smtClean="0">
                <a:latin typeface="Arial "/>
                <a:cs typeface="Calibri"/>
              </a:rPr>
              <a:t>c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spc="-10" dirty="0" err="1" smtClean="0">
                <a:latin typeface="Arial "/>
                <a:cs typeface="Calibri"/>
              </a:rPr>
              <a:t>a</a:t>
            </a:r>
            <a:r>
              <a:rPr sz="1600" spc="-25" dirty="0" err="1" smtClean="0">
                <a:latin typeface="Arial "/>
                <a:cs typeface="Calibri"/>
              </a:rPr>
              <a:t>r</a:t>
            </a:r>
            <a:r>
              <a:rPr sz="1600" spc="-10" dirty="0" err="1" smtClean="0">
                <a:latin typeface="Arial "/>
                <a:cs typeface="Calibri"/>
              </a:rPr>
              <a:t>on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a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la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ntidad</a:t>
            </a:r>
            <a:r>
              <a:rPr sz="1600" spc="-5" dirty="0" smtClean="0">
                <a:latin typeface="Arial "/>
                <a:cs typeface="Calibri"/>
              </a:rPr>
              <a:t>,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me</a:t>
            </a:r>
            <a:r>
              <a:rPr sz="1600" spc="-5" dirty="0" err="1" smtClean="0">
                <a:latin typeface="Arial "/>
                <a:cs typeface="Calibri"/>
              </a:rPr>
              <a:t>dia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0" dirty="0" err="1" smtClean="0">
                <a:latin typeface="Arial "/>
                <a:cs typeface="Calibri"/>
              </a:rPr>
              <a:t>te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l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dis</a:t>
            </a:r>
            <a:r>
              <a:rPr sz="1600" spc="-15" dirty="0" err="1" smtClean="0">
                <a:latin typeface="Arial "/>
                <a:cs typeface="Calibri"/>
              </a:rPr>
              <a:t>t</a:t>
            </a:r>
            <a:r>
              <a:rPr sz="1600" spc="-5" dirty="0" err="1" smtClean="0">
                <a:latin typeface="Arial "/>
                <a:cs typeface="Calibri"/>
              </a:rPr>
              <a:t>in</a:t>
            </a:r>
            <a:r>
              <a:rPr sz="1600" spc="-20" dirty="0" err="1" smtClean="0">
                <a:latin typeface="Arial "/>
                <a:cs typeface="Calibri"/>
              </a:rPr>
              <a:t>t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70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10" dirty="0" err="1" smtClean="0">
                <a:latin typeface="Arial "/>
                <a:cs typeface="Calibri"/>
              </a:rPr>
              <a:t>nal</a:t>
            </a:r>
            <a:r>
              <a:rPr sz="1600" spc="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0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de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7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a</a:t>
            </a:r>
            <a:r>
              <a:rPr sz="1600" spc="-20" dirty="0" err="1" smtClean="0">
                <a:latin typeface="Arial "/>
                <a:cs typeface="Calibri"/>
              </a:rPr>
              <a:t>t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nci</a:t>
            </a:r>
            <a:r>
              <a:rPr sz="1600" dirty="0" err="1" smtClean="0">
                <a:latin typeface="Arial "/>
                <a:cs typeface="Calibri"/>
              </a:rPr>
              <a:t>ó</a:t>
            </a:r>
            <a:r>
              <a:rPr sz="1600" spc="-10" dirty="0" err="1" smtClean="0">
                <a:latin typeface="Arial "/>
                <a:cs typeface="Calibri"/>
              </a:rPr>
              <a:t>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5" dirty="0" smtClean="0">
                <a:latin typeface="Arial "/>
                <a:cs typeface="Calibri"/>
              </a:rPr>
              <a:t> </a:t>
            </a:r>
            <a:r>
              <a:rPr sz="1600" spc="0" dirty="0" err="1" smtClean="0">
                <a:latin typeface="Arial "/>
                <a:cs typeface="Calibri"/>
              </a:rPr>
              <a:t>l</a:t>
            </a:r>
            <a:r>
              <a:rPr sz="1600" spc="-10" dirty="0" err="1" smtClean="0">
                <a:latin typeface="Arial "/>
                <a:cs typeface="Calibri"/>
              </a:rPr>
              <a:t>os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spc="-5" dirty="0" err="1" smtClean="0">
                <a:latin typeface="Arial "/>
                <a:cs typeface="Calibri"/>
              </a:rPr>
              <a:t>u</a:t>
            </a:r>
            <a:r>
              <a:rPr sz="1600" spc="-10" dirty="0" err="1" smtClean="0">
                <a:latin typeface="Arial "/>
                <a:cs typeface="Calibri"/>
              </a:rPr>
              <a:t>a</a:t>
            </a:r>
            <a:r>
              <a:rPr sz="1600" spc="5" dirty="0" err="1" smtClean="0">
                <a:latin typeface="Arial "/>
                <a:cs typeface="Calibri"/>
              </a:rPr>
              <a:t>l</a:t>
            </a:r>
            <a:r>
              <a:rPr sz="160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s</a:t>
            </a:r>
            <a:r>
              <a:rPr sz="1600" spc="-10" dirty="0" smtClean="0">
                <a:latin typeface="Arial "/>
                <a:cs typeface="Calibri"/>
              </a:rPr>
              <a:t>o</a:t>
            </a:r>
            <a:r>
              <a:rPr sz="1600" spc="-5" dirty="0" smtClean="0">
                <a:latin typeface="Arial "/>
                <a:cs typeface="Calibri"/>
              </a:rPr>
              <a:t>n: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lang="es-CO" sz="1600" spc="-60" dirty="0" smtClean="0">
                <a:latin typeface="Arial "/>
                <a:cs typeface="Calibri"/>
              </a:rPr>
              <a:t>A</a:t>
            </a:r>
            <a:r>
              <a:rPr lang="es-CO" sz="1600" spc="-5" dirty="0" smtClean="0">
                <a:latin typeface="Arial "/>
                <a:cs typeface="Calibri"/>
              </a:rPr>
              <a:t>tención</a:t>
            </a:r>
            <a:r>
              <a:rPr sz="1600" spc="-5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p</a:t>
            </a:r>
            <a:r>
              <a:rPr sz="1600" spc="-15" dirty="0" err="1" smtClean="0">
                <a:latin typeface="Arial "/>
                <a:cs typeface="Calibri"/>
              </a:rPr>
              <a:t>r</a:t>
            </a:r>
            <a:r>
              <a:rPr sz="1600" spc="-10" dirty="0" err="1" smtClean="0">
                <a:latin typeface="Arial "/>
                <a:cs typeface="Calibri"/>
              </a:rPr>
              <a:t>ese</a:t>
            </a:r>
            <a:r>
              <a:rPr sz="1600" spc="-5" dirty="0" err="1" smtClean="0">
                <a:latin typeface="Arial "/>
                <a:cs typeface="Calibri"/>
              </a:rPr>
              <a:t>ncial</a:t>
            </a:r>
            <a:r>
              <a:rPr lang="es-CO" sz="1600" spc="-5" dirty="0" smtClean="0">
                <a:latin typeface="Arial "/>
                <a:cs typeface="Calibri"/>
              </a:rPr>
              <a:t>, Chat institucional, </a:t>
            </a:r>
            <a:r>
              <a:rPr lang="es-CO" sz="1600" dirty="0">
                <a:latin typeface="Arial "/>
                <a:cs typeface="Calibri"/>
              </a:rPr>
              <a:t>Correo Electrónico, </a:t>
            </a:r>
            <a:r>
              <a:rPr lang="es-CO" sz="1600" dirty="0" smtClean="0">
                <a:latin typeface="Arial "/>
                <a:cs typeface="Calibri"/>
              </a:rPr>
              <a:t>Teléfono fijo y Celular, </a:t>
            </a:r>
            <a:r>
              <a:rPr sz="1600" dirty="0" smtClean="0">
                <a:latin typeface="Arial "/>
                <a:cs typeface="Calibri"/>
              </a:rPr>
              <a:t>q</a:t>
            </a:r>
            <a:r>
              <a:rPr sz="1600" spc="-10" dirty="0" smtClean="0">
                <a:latin typeface="Arial "/>
                <a:cs typeface="Calibri"/>
              </a:rPr>
              <a:t>ue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dirty="0" smtClean="0">
                <a:latin typeface="Arial "/>
                <a:cs typeface="Calibri"/>
              </a:rPr>
              <a:t>s</a:t>
            </a:r>
            <a:r>
              <a:rPr sz="1600" spc="-10" dirty="0" smtClean="0">
                <a:latin typeface="Arial "/>
                <a:cs typeface="Calibri"/>
              </a:rPr>
              <a:t>on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spc="0" dirty="0" err="1" smtClean="0">
                <a:latin typeface="Arial "/>
                <a:cs typeface="Calibri"/>
              </a:rPr>
              <a:t>l</a:t>
            </a:r>
            <a:r>
              <a:rPr sz="1600" spc="-10" dirty="0" err="1" smtClean="0">
                <a:latin typeface="Arial "/>
                <a:cs typeface="Calibri"/>
              </a:rPr>
              <a:t>os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5" dirty="0" smtClean="0">
                <a:latin typeface="Arial "/>
                <a:cs typeface="Calibri"/>
              </a:rPr>
              <a:t> </a:t>
            </a:r>
            <a:r>
              <a:rPr sz="1600" spc="-20" dirty="0" err="1" smtClean="0">
                <a:latin typeface="Arial "/>
                <a:cs typeface="Calibri"/>
              </a:rPr>
              <a:t>c</a:t>
            </a:r>
            <a:r>
              <a:rPr sz="1600" dirty="0" err="1" smtClean="0">
                <a:latin typeface="Arial "/>
                <a:cs typeface="Calibri"/>
              </a:rPr>
              <a:t>a</a:t>
            </a:r>
            <a:r>
              <a:rPr sz="1600" spc="-10" dirty="0" err="1" smtClean="0">
                <a:latin typeface="Arial "/>
                <a:cs typeface="Calibri"/>
              </a:rPr>
              <a:t>nal</a:t>
            </a:r>
            <a:r>
              <a:rPr sz="1600" spc="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20" dirty="0" smtClean="0">
                <a:latin typeface="Arial "/>
                <a:cs typeface="Calibri"/>
              </a:rPr>
              <a:t>c</a:t>
            </a:r>
            <a:r>
              <a:rPr sz="1600" dirty="0" smtClean="0">
                <a:latin typeface="Arial "/>
                <a:cs typeface="Calibri"/>
              </a:rPr>
              <a:t>o</a:t>
            </a:r>
            <a:r>
              <a:rPr sz="1600" spc="-10" dirty="0" smtClean="0">
                <a:latin typeface="Arial "/>
                <a:cs typeface="Calibri"/>
              </a:rPr>
              <a:t>n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err="1" smtClean="0">
                <a:latin typeface="Arial "/>
                <a:cs typeface="Calibri"/>
              </a:rPr>
              <a:t>l</a:t>
            </a:r>
            <a:r>
              <a:rPr sz="1600" dirty="0" err="1" smtClean="0">
                <a:latin typeface="Arial "/>
                <a:cs typeface="Calibri"/>
              </a:rPr>
              <a:t>o</a:t>
            </a:r>
            <a:r>
              <a:rPr sz="1600" spc="-5" dirty="0" err="1" smtClean="0">
                <a:latin typeface="Arial "/>
                <a:cs typeface="Calibri"/>
              </a:rPr>
              <a:t>s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5" dirty="0" smtClean="0">
                <a:latin typeface="Arial "/>
                <a:cs typeface="Calibri"/>
              </a:rPr>
              <a:t> </a:t>
            </a:r>
            <a:r>
              <a:rPr sz="1600" spc="-10" dirty="0" smtClean="0">
                <a:latin typeface="Arial "/>
                <a:cs typeface="Calibri"/>
              </a:rPr>
              <a:t>q</a:t>
            </a:r>
            <a:r>
              <a:rPr sz="1600" spc="0" dirty="0" smtClean="0">
                <a:latin typeface="Arial "/>
                <a:cs typeface="Calibri"/>
              </a:rPr>
              <a:t>u</a:t>
            </a:r>
            <a:r>
              <a:rPr sz="1600" spc="-10" dirty="0" smtClean="0">
                <a:latin typeface="Arial "/>
                <a:cs typeface="Calibri"/>
              </a:rPr>
              <a:t>e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55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c</a:t>
            </a:r>
            <a:r>
              <a:rPr sz="1600" spc="-5" dirty="0" err="1" smtClean="0">
                <a:latin typeface="Arial "/>
                <a:cs typeface="Calibri"/>
              </a:rPr>
              <a:t>u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20" dirty="0" err="1" smtClean="0">
                <a:latin typeface="Arial "/>
                <a:cs typeface="Calibri"/>
              </a:rPr>
              <a:t>n</a:t>
            </a:r>
            <a:r>
              <a:rPr sz="1600" spc="-10" dirty="0" err="1" smtClean="0">
                <a:latin typeface="Arial "/>
                <a:cs typeface="Calibri"/>
              </a:rPr>
              <a:t>ta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60" dirty="0" smtClean="0">
                <a:latin typeface="Arial "/>
                <a:cs typeface="Calibri"/>
              </a:rPr>
              <a:t> </a:t>
            </a:r>
            <a:r>
              <a:rPr sz="1600" spc="-5" dirty="0" smtClean="0">
                <a:latin typeface="Arial "/>
                <a:cs typeface="Calibri"/>
              </a:rPr>
              <a:t>la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sz="1600" spc="-45" dirty="0" smtClean="0">
                <a:latin typeface="Arial "/>
                <a:cs typeface="Calibri"/>
              </a:rPr>
              <a:t> </a:t>
            </a:r>
            <a:r>
              <a:rPr sz="1600" spc="-10" dirty="0" err="1" smtClean="0">
                <a:latin typeface="Arial "/>
                <a:cs typeface="Calibri"/>
              </a:rPr>
              <a:t>Di</a:t>
            </a:r>
            <a:r>
              <a:rPr sz="1600" spc="-15" dirty="0" err="1" smtClean="0">
                <a:latin typeface="Arial "/>
                <a:cs typeface="Calibri"/>
              </a:rPr>
              <a:t>r</a:t>
            </a:r>
            <a:r>
              <a:rPr sz="1600" spc="-10" dirty="0" err="1" smtClean="0">
                <a:latin typeface="Arial "/>
                <a:cs typeface="Calibri"/>
              </a:rPr>
              <a:t>e</a:t>
            </a:r>
            <a:r>
              <a:rPr sz="1600" spc="-5" dirty="0" err="1" smtClean="0">
                <a:latin typeface="Arial "/>
                <a:cs typeface="Calibri"/>
              </a:rPr>
              <a:t>cción</a:t>
            </a:r>
            <a:r>
              <a:rPr sz="1600" spc="-5" dirty="0" smtClean="0">
                <a:latin typeface="Arial "/>
                <a:cs typeface="Calibri"/>
              </a:rPr>
              <a:t>,</a:t>
            </a:r>
            <a:r>
              <a:rPr sz="1600" dirty="0" smtClean="0">
                <a:latin typeface="Arial "/>
                <a:cs typeface="Calibri"/>
              </a:rPr>
              <a:t> </a:t>
            </a:r>
            <a:r>
              <a:rPr lang="es-CO" sz="1600" dirty="0" smtClean="0">
                <a:latin typeface="Arial "/>
                <a:cs typeface="Calibri"/>
              </a:rPr>
              <a:t> Teléfono: </a:t>
            </a:r>
            <a:r>
              <a:rPr lang="es-CO" sz="1600" spc="-5" dirty="0" smtClean="0">
                <a:latin typeface="Arial "/>
                <a:cs typeface="Calibri"/>
              </a:rPr>
              <a:t>555-79-26.</a:t>
            </a:r>
          </a:p>
          <a:p>
            <a:pPr marL="12700" marR="6350" algn="just">
              <a:lnSpc>
                <a:spcPct val="100000"/>
              </a:lnSpc>
            </a:pPr>
            <a:endParaRPr sz="1100" dirty="0">
              <a:latin typeface="Arial "/>
            </a:endParaRPr>
          </a:p>
          <a:p>
            <a:pPr marL="12700" marR="7620" algn="just">
              <a:lnSpc>
                <a:spcPct val="100200"/>
              </a:lnSpc>
            </a:pP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10" dirty="0">
                <a:latin typeface="Arial "/>
                <a:cs typeface="Calibri"/>
              </a:rPr>
              <a:t>dicional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7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es</a:t>
            </a:r>
            <a:r>
              <a:rPr sz="1600" spc="-20" dirty="0">
                <a:latin typeface="Arial "/>
                <a:cs typeface="Calibri"/>
              </a:rPr>
              <a:t>t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dirty="0">
                <a:latin typeface="Arial "/>
                <a:cs typeface="Calibri"/>
              </a:rPr>
              <a:t>an</a:t>
            </a:r>
            <a:r>
              <a:rPr sz="1600" spc="-5" dirty="0">
                <a:latin typeface="Arial "/>
                <a:cs typeface="Calibri"/>
              </a:rPr>
              <a:t>ales,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Su</a:t>
            </a:r>
            <a:r>
              <a:rPr sz="1600" spc="-5" dirty="0">
                <a:latin typeface="Arial "/>
                <a:cs typeface="Calibri"/>
              </a:rPr>
              <a:t>bdi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ción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8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</a:t>
            </a:r>
            <a:r>
              <a:rPr sz="1600" spc="-5" dirty="0">
                <a:latin typeface="Arial "/>
                <a:cs typeface="Calibri"/>
              </a:rPr>
              <a:t>t</a:t>
            </a:r>
            <a:r>
              <a:rPr sz="1600" spc="-30" dirty="0">
                <a:latin typeface="Arial "/>
                <a:cs typeface="Calibri"/>
              </a:rPr>
              <a:t>r</a:t>
            </a:r>
            <a:r>
              <a:rPr sz="1600" spc="-20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égi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5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Coo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dinación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7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10" dirty="0">
                <a:latin typeface="Arial "/>
                <a:cs typeface="Calibri"/>
              </a:rPr>
              <a:t>mbe</a:t>
            </a:r>
            <a:r>
              <a:rPr sz="1600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il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</a:t>
            </a:r>
            <a:r>
              <a:rPr sz="1600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indó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at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spc="-10" dirty="0">
                <a:latin typeface="Arial "/>
                <a:cs typeface="Calibri"/>
              </a:rPr>
              <a:t>c</a:t>
            </a:r>
            <a:r>
              <a:rPr sz="1600" spc="5" dirty="0">
                <a:latin typeface="Arial "/>
                <a:cs typeface="Calibri"/>
              </a:rPr>
              <a:t>i</a:t>
            </a:r>
            <a:r>
              <a:rPr sz="1600" spc="-10" dirty="0">
                <a:latin typeface="Arial "/>
                <a:cs typeface="Calibri"/>
              </a:rPr>
              <a:t>ón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</a:t>
            </a:r>
            <a:r>
              <a:rPr sz="1600" spc="-15" dirty="0">
                <a:latin typeface="Arial "/>
                <a:cs typeface="Calibri"/>
              </a:rPr>
              <a:t>r</a:t>
            </a:r>
            <a:r>
              <a:rPr sz="1600" spc="-10" dirty="0">
                <a:latin typeface="Arial "/>
                <a:cs typeface="Calibri"/>
              </a:rPr>
              <a:t>ese</a:t>
            </a:r>
            <a:r>
              <a:rPr sz="1600" spc="-5" dirty="0">
                <a:latin typeface="Arial "/>
                <a:cs typeface="Calibri"/>
              </a:rPr>
              <a:t>n</a:t>
            </a:r>
            <a:r>
              <a:rPr sz="1600" dirty="0">
                <a:latin typeface="Arial "/>
                <a:cs typeface="Calibri"/>
              </a:rPr>
              <a:t>c</a:t>
            </a:r>
            <a:r>
              <a:rPr sz="1600" spc="-5" dirty="0">
                <a:latin typeface="Arial "/>
                <a:cs typeface="Calibri"/>
              </a:rPr>
              <a:t>ial</a:t>
            </a:r>
            <a:r>
              <a:rPr sz="1600" dirty="0">
                <a:latin typeface="Arial "/>
                <a:cs typeface="Calibri"/>
              </a:rPr>
              <a:t>   </a:t>
            </a:r>
            <a:r>
              <a:rPr sz="1600" spc="114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en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5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di</a:t>
            </a:r>
            <a:r>
              <a:rPr sz="1600" spc="-45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ere</a:t>
            </a:r>
            <a:r>
              <a:rPr sz="1600" spc="-20" dirty="0">
                <a:latin typeface="Arial "/>
                <a:cs typeface="Calibri"/>
              </a:rPr>
              <a:t>nt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dirty="0">
                <a:latin typeface="Arial "/>
                <a:cs typeface="Calibri"/>
              </a:rPr>
              <a:t>e</a:t>
            </a:r>
            <a:r>
              <a:rPr sz="1600" spc="-10" dirty="0">
                <a:latin typeface="Arial "/>
                <a:cs typeface="Calibri"/>
              </a:rPr>
              <a:t>spaci</a:t>
            </a:r>
            <a:r>
              <a:rPr sz="1600" dirty="0">
                <a:latin typeface="Arial "/>
                <a:cs typeface="Calibri"/>
              </a:rPr>
              <a:t>o</a:t>
            </a:r>
            <a:r>
              <a:rPr sz="1600" spc="-5" dirty="0">
                <a:latin typeface="Arial "/>
                <a:cs typeface="Calibri"/>
              </a:rPr>
              <a:t>s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6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-5" dirty="0">
                <a:latin typeface="Arial "/>
                <a:cs typeface="Calibri"/>
              </a:rPr>
              <a:t> sociali</a:t>
            </a:r>
            <a:r>
              <a:rPr sz="1600" spc="-30" dirty="0">
                <a:latin typeface="Arial "/>
                <a:cs typeface="Calibri"/>
              </a:rPr>
              <a:t>z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ión</a:t>
            </a:r>
            <a:r>
              <a:rPr sz="1600" spc="2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norm</a:t>
            </a:r>
            <a:r>
              <a:rPr sz="1600" spc="-2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tivid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dirty="0">
                <a:latin typeface="Arial "/>
                <a:cs typeface="Calibri"/>
              </a:rPr>
              <a:t> </a:t>
            </a:r>
            <a:r>
              <a:rPr sz="1600" spc="4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y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5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ctivid</a:t>
            </a:r>
            <a:r>
              <a:rPr sz="1600" spc="-10" dirty="0">
                <a:latin typeface="Arial "/>
                <a:cs typeface="Calibri"/>
              </a:rPr>
              <a:t>ad</a:t>
            </a:r>
            <a:r>
              <a:rPr sz="1600" spc="2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bombe</a:t>
            </a:r>
            <a:r>
              <a:rPr sz="1600" dirty="0">
                <a:latin typeface="Arial "/>
                <a:cs typeface="Calibri"/>
              </a:rPr>
              <a:t>r</a:t>
            </a:r>
            <a:r>
              <a:rPr sz="1600" spc="-5" dirty="0">
                <a:latin typeface="Arial "/>
                <a:cs typeface="Calibri"/>
              </a:rPr>
              <a:t>il</a:t>
            </a:r>
            <a:r>
              <a:rPr sz="1600" spc="25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de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</a:t>
            </a:r>
            <a:r>
              <a:rPr sz="1600" spc="-20" dirty="0">
                <a:latin typeface="Arial "/>
                <a:cs typeface="Calibri"/>
              </a:rPr>
              <a:t>n</a:t>
            </a:r>
            <a:r>
              <a:rPr sz="1600" spc="-30" dirty="0">
                <a:latin typeface="Arial "/>
                <a:cs typeface="Calibri"/>
              </a:rPr>
              <a:t>f</a:t>
            </a:r>
            <a:r>
              <a:rPr sz="1600" spc="-10" dirty="0">
                <a:latin typeface="Arial "/>
                <a:cs typeface="Calibri"/>
              </a:rPr>
              <a:t>ormidad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20" dirty="0">
                <a:latin typeface="Arial "/>
                <a:cs typeface="Calibri"/>
              </a:rPr>
              <a:t>c</a:t>
            </a:r>
            <a:r>
              <a:rPr sz="1600" spc="-10" dirty="0">
                <a:latin typeface="Arial "/>
                <a:cs typeface="Calibri"/>
              </a:rPr>
              <a:t>on</a:t>
            </a:r>
            <a:r>
              <a:rPr sz="1600" spc="20" dirty="0">
                <a:latin typeface="Arial "/>
                <a:cs typeface="Calibri"/>
              </a:rPr>
              <a:t> </a:t>
            </a:r>
            <a:r>
              <a:rPr sz="1600" spc="-5" dirty="0">
                <a:latin typeface="Arial "/>
                <a:cs typeface="Calibri"/>
              </a:rPr>
              <a:t>la</a:t>
            </a:r>
            <a:r>
              <a:rPr sz="1600" spc="1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planeación</a:t>
            </a:r>
            <a:r>
              <a:rPr sz="1600" spc="30" dirty="0">
                <a:latin typeface="Arial "/>
                <a:cs typeface="Calibri"/>
              </a:rPr>
              <a:t> </a:t>
            </a:r>
            <a:r>
              <a:rPr sz="1600" spc="-10" dirty="0">
                <a:latin typeface="Arial "/>
                <a:cs typeface="Calibri"/>
              </a:rPr>
              <a:t>e</a:t>
            </a:r>
            <a:r>
              <a:rPr sz="1600" spc="-20" dirty="0">
                <a:latin typeface="Arial "/>
                <a:cs typeface="Calibri"/>
              </a:rPr>
              <a:t>st</a:t>
            </a:r>
            <a:r>
              <a:rPr sz="1600" spc="-10" dirty="0">
                <a:latin typeface="Arial "/>
                <a:cs typeface="Calibri"/>
              </a:rPr>
              <a:t>ablecid</a:t>
            </a:r>
            <a:r>
              <a:rPr sz="1600" dirty="0">
                <a:latin typeface="Arial "/>
                <a:cs typeface="Calibri"/>
              </a:rPr>
              <a:t>a</a:t>
            </a:r>
            <a:r>
              <a:rPr sz="1600" spc="-5" dirty="0">
                <a:latin typeface="Arial "/>
                <a:cs typeface="Calibri"/>
              </a:rPr>
              <a:t>.</a:t>
            </a:r>
            <a:endParaRPr sz="1600" dirty="0">
              <a:latin typeface="Arial "/>
              <a:cs typeface="Calibri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779167"/>
              </p:ext>
            </p:extLst>
          </p:nvPr>
        </p:nvGraphicFramePr>
        <p:xfrm>
          <a:off x="2202874" y="908164"/>
          <a:ext cx="77210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636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9" name="object 3"/>
          <p:cNvSpPr txBox="1"/>
          <p:nvPr/>
        </p:nvSpPr>
        <p:spPr>
          <a:xfrm>
            <a:off x="1342335" y="848633"/>
            <a:ext cx="9811117" cy="697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2.</a:t>
            </a:r>
            <a:r>
              <a:rPr lang="es-CO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3</a:t>
            </a:r>
            <a:r>
              <a:rPr b="1" spc="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S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IS</a:t>
            </a:r>
            <a:r>
              <a:rPr b="1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F</a:t>
            </a:r>
            <a:r>
              <a:rPr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CCIÓN</a:t>
            </a:r>
            <a:r>
              <a:rPr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1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T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ENCIÓN</a:t>
            </a:r>
            <a:r>
              <a:rPr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L</a:t>
            </a:r>
            <a:r>
              <a:rPr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 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US</a:t>
            </a:r>
            <a:r>
              <a:rPr b="1" spc="-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U</a:t>
            </a:r>
            <a:r>
              <a:rPr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A</a:t>
            </a:r>
            <a:r>
              <a:rPr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RIO</a:t>
            </a:r>
            <a:r>
              <a:rPr lang="es-CO" b="1" spc="-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: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  <a:p>
            <a:pPr>
              <a:lnSpc>
                <a:spcPts val="550"/>
              </a:lnSpc>
              <a:spcBef>
                <a:spcPts val="10"/>
              </a:spcBef>
            </a:pPr>
            <a:endParaRPr sz="550" dirty="0">
              <a:latin typeface="Arial "/>
            </a:endParaRPr>
          </a:p>
          <a:p>
            <a:pPr>
              <a:lnSpc>
                <a:spcPts val="1000"/>
              </a:lnSpc>
            </a:pPr>
            <a:endParaRPr sz="1000" dirty="0">
              <a:latin typeface="Arial 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latin typeface="Arial "/>
                <a:cs typeface="Calibri"/>
              </a:rPr>
              <a:t>L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h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amie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que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se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apli</a:t>
            </a:r>
            <a:r>
              <a:rPr sz="1400" spc="-15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ó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20" dirty="0">
                <a:latin typeface="Arial "/>
                <a:cs typeface="Calibri"/>
              </a:rPr>
              <a:t>c</a:t>
            </a:r>
            <a:r>
              <a:rPr sz="1400" spc="-10" dirty="0">
                <a:latin typeface="Arial "/>
                <a:cs typeface="Calibri"/>
              </a:rPr>
              <a:t>omp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</a:t>
            </a:r>
            <a:r>
              <a:rPr sz="1400" spc="-5" dirty="0">
                <a:latin typeface="Arial "/>
                <a:cs typeface="Calibri"/>
              </a:rPr>
              <a:t>n</a:t>
            </a:r>
            <a:r>
              <a:rPr sz="1400" spc="-10" dirty="0">
                <a:latin typeface="Arial "/>
                <a:cs typeface="Calibri"/>
              </a:rPr>
              <a:t>día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de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lang="es-CO" sz="1400" spc="-10" dirty="0">
                <a:latin typeface="Arial "/>
                <a:cs typeface="Calibri"/>
              </a:rPr>
              <a:t>4</a:t>
            </a:r>
            <a:r>
              <a:rPr sz="1400" spc="5" dirty="0" smtClean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p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egu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as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er</a:t>
            </a:r>
            <a:r>
              <a:rPr sz="1400" spc="-2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adas,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las</a:t>
            </a:r>
            <a:r>
              <a:rPr sz="1400" spc="15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c</a:t>
            </a:r>
            <a:r>
              <a:rPr sz="1400" spc="-5" dirty="0">
                <a:latin typeface="Arial "/>
                <a:cs typeface="Calibri"/>
              </a:rPr>
              <a:t>u</a:t>
            </a:r>
            <a:r>
              <a:rPr sz="1400" spc="-10" dirty="0">
                <a:latin typeface="Arial "/>
                <a:cs typeface="Calibri"/>
              </a:rPr>
              <a:t>ales</a:t>
            </a:r>
            <a:r>
              <a:rPr sz="1400" spc="20" dirty="0">
                <a:latin typeface="Arial "/>
                <a:cs typeface="Calibri"/>
              </a:rPr>
              <a:t> </a:t>
            </a:r>
            <a:r>
              <a:rPr sz="1400" spc="-10" dirty="0">
                <a:latin typeface="Arial "/>
                <a:cs typeface="Calibri"/>
              </a:rPr>
              <a:t>a</a:t>
            </a:r>
            <a:r>
              <a:rPr sz="1400" dirty="0">
                <a:latin typeface="Arial "/>
                <a:cs typeface="Calibri"/>
              </a:rPr>
              <a:t>r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oja</a:t>
            </a:r>
            <a:r>
              <a:rPr sz="1400" spc="-30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on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los</a:t>
            </a:r>
            <a:r>
              <a:rPr sz="1400" spc="10" dirty="0">
                <a:latin typeface="Arial "/>
                <a:cs typeface="Calibri"/>
              </a:rPr>
              <a:t> </a:t>
            </a:r>
            <a:r>
              <a:rPr sz="1400" spc="-5" dirty="0">
                <a:latin typeface="Arial "/>
                <a:cs typeface="Calibri"/>
              </a:rPr>
              <a:t>siguie</a:t>
            </a:r>
            <a:r>
              <a:rPr sz="1400" spc="-20" dirty="0">
                <a:latin typeface="Arial "/>
                <a:cs typeface="Calibri"/>
              </a:rPr>
              <a:t>nt</a:t>
            </a:r>
            <a:r>
              <a:rPr sz="1400" spc="-10" dirty="0">
                <a:latin typeface="Arial "/>
                <a:cs typeface="Calibri"/>
              </a:rPr>
              <a:t>es</a:t>
            </a:r>
            <a:r>
              <a:rPr sz="1400" spc="45" dirty="0">
                <a:latin typeface="Arial "/>
                <a:cs typeface="Calibri"/>
              </a:rPr>
              <a:t> </a:t>
            </a:r>
            <a:r>
              <a:rPr sz="1400" spc="-15" dirty="0">
                <a:latin typeface="Arial "/>
                <a:cs typeface="Calibri"/>
              </a:rPr>
              <a:t>r</a:t>
            </a:r>
            <a:r>
              <a:rPr sz="1400" spc="-10" dirty="0">
                <a:latin typeface="Arial "/>
                <a:cs typeface="Calibri"/>
              </a:rPr>
              <a:t>esul</a:t>
            </a:r>
            <a:r>
              <a:rPr sz="1400" spc="-20" dirty="0">
                <a:latin typeface="Arial "/>
                <a:cs typeface="Calibri"/>
              </a:rPr>
              <a:t>t</a:t>
            </a:r>
            <a:r>
              <a:rPr sz="1400" spc="-10" dirty="0">
                <a:latin typeface="Arial "/>
                <a:cs typeface="Calibri"/>
              </a:rPr>
              <a:t>ados:</a:t>
            </a:r>
            <a:endParaRPr sz="1400" dirty="0">
              <a:latin typeface="Arial "/>
              <a:cs typeface="Calibri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342335" y="1840369"/>
            <a:ext cx="312344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s-CO" sz="1400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DESEMPEÑO DEL CANAL DEL CONTACTO QUE UTILIZÓ </a:t>
            </a:r>
            <a:endParaRPr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1511"/>
              </p:ext>
            </p:extLst>
          </p:nvPr>
        </p:nvGraphicFramePr>
        <p:xfrm>
          <a:off x="1562100" y="3264893"/>
          <a:ext cx="4533900" cy="11525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2368884962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162066443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¿Cómo califica el desempeño del canal de contacto que utilizó?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9692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3219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4270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89917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3019445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625313"/>
              </p:ext>
            </p:extLst>
          </p:nvPr>
        </p:nvGraphicFramePr>
        <p:xfrm>
          <a:off x="6581452" y="22712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053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756314" y="1258908"/>
            <a:ext cx="724344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CO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CORDIALIDAD Y DISPOSICIÓN DEL SERVIDOR </a:t>
            </a:r>
            <a:endParaRPr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71501"/>
              </p:ext>
            </p:extLst>
          </p:nvPr>
        </p:nvGraphicFramePr>
        <p:xfrm>
          <a:off x="1027661" y="2624471"/>
          <a:ext cx="4450426" cy="11525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630583115"/>
                    </a:ext>
                  </a:extLst>
                </a:gridCol>
                <a:gridCol w="3279671">
                  <a:extLst>
                    <a:ext uri="{9D8B030D-6E8A-4147-A177-3AD203B41FA5}">
                      <a16:colId xmlns:a16="http://schemas.microsoft.com/office/drawing/2014/main" val="403869540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Cordialidad y disposición del servidor para ayudarle a responder sus dudas, inquietudes o solicitudes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2825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40098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67714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4814223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174087"/>
              </p:ext>
            </p:extLst>
          </p:nvPr>
        </p:nvGraphicFramePr>
        <p:xfrm>
          <a:off x="6013017" y="18291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838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048"/>
          </a:xfrm>
        </p:spPr>
      </p:pic>
      <p:sp>
        <p:nvSpPr>
          <p:cNvPr id="5" name="object 3"/>
          <p:cNvSpPr txBox="1"/>
          <p:nvPr/>
        </p:nvSpPr>
        <p:spPr>
          <a:xfrm>
            <a:off x="951213" y="1103504"/>
            <a:ext cx="55764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  <a:cs typeface="Calibri"/>
              </a:rPr>
              <a:t>CALIDAD DE RESPUESTA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  <a:cs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803045"/>
              </p:ext>
            </p:extLst>
          </p:nvPr>
        </p:nvGraphicFramePr>
        <p:xfrm>
          <a:off x="1695797" y="2806670"/>
          <a:ext cx="4533900" cy="9620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0755">
                  <a:extLst>
                    <a:ext uri="{9D8B030D-6E8A-4147-A177-3AD203B41FA5}">
                      <a16:colId xmlns:a16="http://schemas.microsoft.com/office/drawing/2014/main" val="4156656781"/>
                    </a:ext>
                  </a:extLst>
                </a:gridCol>
                <a:gridCol w="3363145">
                  <a:extLst>
                    <a:ext uri="{9D8B030D-6E8A-4147-A177-3AD203B41FA5}">
                      <a16:colId xmlns:a16="http://schemas.microsoft.com/office/drawing/2014/main" val="147998942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Etiquetas de fila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u="none" strike="noStrike" dirty="0">
                          <a:effectLst/>
                        </a:rPr>
                        <a:t>Cuenta de La calidad de la respuesta a su solicitud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605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Aceptable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2624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Bueno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7793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Excelente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12904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Total general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31512"/>
                  </a:ext>
                </a:extLst>
              </a:tr>
            </a:tbl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503044"/>
              </p:ext>
            </p:extLst>
          </p:nvPr>
        </p:nvGraphicFramePr>
        <p:xfrm>
          <a:off x="6781800" y="17830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1280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1198</Words>
  <Application>Microsoft Office PowerPoint</Application>
  <PresentationFormat>Panorámica</PresentationFormat>
  <Paragraphs>140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</vt:lpstr>
      <vt:lpstr>Arial Black</vt:lpstr>
      <vt:lpstr>Calibri</vt:lpstr>
      <vt:lpstr>Calibri Light</vt:lpstr>
      <vt:lpstr>Helvetica LT Std</vt:lpstr>
      <vt:lpstr>Helvetica LT Std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Angie galvis</dc:creator>
  <cp:lastModifiedBy>Atención Ciudadano</cp:lastModifiedBy>
  <cp:revision>86</cp:revision>
  <dcterms:created xsi:type="dcterms:W3CDTF">2022-08-17T18:06:04Z</dcterms:created>
  <dcterms:modified xsi:type="dcterms:W3CDTF">2023-04-21T20:38:52Z</dcterms:modified>
</cp:coreProperties>
</file>